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tags/tag16.xml" ContentType="application/vnd.openxmlformats-officedocument.presentationml.tags+xml"/>
  <Override PartName="/ppt/notesSlides/notesSlide52.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tags/tag17.xml" ContentType="application/vnd.openxmlformats-officedocument.presentationml.tags+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tags/tag13.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tags/tag18.xml" ContentType="application/vnd.openxmlformats-officedocument.presentationml.tags+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tags/tag14.xml" ContentType="application/vnd.openxmlformats-officedocument.presentationml.tags+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tags/tag3.xml" ContentType="application/vnd.openxmlformats-officedocument.presentationml.tags+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tags/tag19.xml" ContentType="application/vnd.openxmlformats-officedocument.presentationml.tags+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40.xml" ContentType="application/vnd.openxmlformats-officedocument.presentationml.notesSlide+xml"/>
  <Override PartName="/ppt/notesSlides/notesSlide6.xml" ContentType="application/vnd.openxmlformats-officedocument.presentationml.notesSlide+xml"/>
  <Override PartName="/ppt/tags/tag22.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67"/>
  </p:notesMasterIdLst>
  <p:sldIdLst>
    <p:sldId id="513" r:id="rId2"/>
    <p:sldId id="1209" r:id="rId3"/>
    <p:sldId id="1312" r:id="rId4"/>
    <p:sldId id="1071" r:id="rId5"/>
    <p:sldId id="1313" r:id="rId6"/>
    <p:sldId id="763" r:id="rId7"/>
    <p:sldId id="1052" r:id="rId8"/>
    <p:sldId id="1069" r:id="rId9"/>
    <p:sldId id="876" r:id="rId10"/>
    <p:sldId id="860" r:id="rId11"/>
    <p:sldId id="759" r:id="rId12"/>
    <p:sldId id="1108" r:id="rId13"/>
    <p:sldId id="1271" r:id="rId14"/>
    <p:sldId id="1272" r:id="rId15"/>
    <p:sldId id="1273" r:id="rId16"/>
    <p:sldId id="1274" r:id="rId17"/>
    <p:sldId id="1275" r:id="rId18"/>
    <p:sldId id="1056" r:id="rId19"/>
    <p:sldId id="1187" r:id="rId20"/>
    <p:sldId id="1276" r:id="rId21"/>
    <p:sldId id="1277" r:id="rId22"/>
    <p:sldId id="1278" r:id="rId23"/>
    <p:sldId id="1279" r:id="rId24"/>
    <p:sldId id="1280" r:id="rId25"/>
    <p:sldId id="1281" r:id="rId26"/>
    <p:sldId id="1282" r:id="rId27"/>
    <p:sldId id="1283" r:id="rId28"/>
    <p:sldId id="1103" r:id="rId29"/>
    <p:sldId id="1189" r:id="rId30"/>
    <p:sldId id="1284" r:id="rId31"/>
    <p:sldId id="1285" r:id="rId32"/>
    <p:sldId id="1286" r:id="rId33"/>
    <p:sldId id="1287" r:id="rId34"/>
    <p:sldId id="1104" r:id="rId35"/>
    <p:sldId id="1194" r:id="rId36"/>
    <p:sldId id="1288" r:id="rId37"/>
    <p:sldId id="1289" r:id="rId38"/>
    <p:sldId id="1290" r:id="rId39"/>
    <p:sldId id="1291" r:id="rId40"/>
    <p:sldId id="1292" r:id="rId41"/>
    <p:sldId id="1293" r:id="rId42"/>
    <p:sldId id="1294" r:id="rId43"/>
    <p:sldId id="1295" r:id="rId44"/>
    <p:sldId id="1296" r:id="rId45"/>
    <p:sldId id="1297" r:id="rId46"/>
    <p:sldId id="1298" r:id="rId47"/>
    <p:sldId id="1299" r:id="rId48"/>
    <p:sldId id="1300" r:id="rId49"/>
    <p:sldId id="1269" r:id="rId50"/>
    <p:sldId id="1270" r:id="rId51"/>
    <p:sldId id="1301" r:id="rId52"/>
    <p:sldId id="1302" r:id="rId53"/>
    <p:sldId id="1303" r:id="rId54"/>
    <p:sldId id="1304" r:id="rId55"/>
    <p:sldId id="1305" r:id="rId56"/>
    <p:sldId id="1306" r:id="rId57"/>
    <p:sldId id="1307" r:id="rId58"/>
    <p:sldId id="1308" r:id="rId59"/>
    <p:sldId id="957" r:id="rId60"/>
    <p:sldId id="1138" r:id="rId61"/>
    <p:sldId id="1309" r:id="rId62"/>
    <p:sldId id="1310" r:id="rId63"/>
    <p:sldId id="1311" r:id="rId64"/>
    <p:sldId id="874" r:id="rId65"/>
    <p:sldId id="291" r:id="rId66"/>
  </p:sldIdLst>
  <p:sldSz cx="9144000" cy="5143500" type="screen16x9"/>
  <p:notesSz cx="6858000" cy="9144000"/>
  <p:custDataLst>
    <p:tags r:id="rId68"/>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xmlns="">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xmlns="" userId="S-1-5-21-1708537768-1303643608-725345543-200204" providerId="AD"/>
      </p:ext>
    </p:extLst>
  </p:cmAuthor>
  <p:cmAuthor id="2" name="Bob Vachon" initials="BV" lastIdx="24" clrIdx="2">
    <p:extLst>
      <p:ext uri="{19B8F6BF-5375-455C-9EA6-DF929625EA0E}">
        <p15:presenceInfo xmlns:p15="http://schemas.microsoft.com/office/powerpoint/2012/main" xmlns="" userId="c7abe87968a0b633" providerId="Windows Live"/>
      </p:ext>
    </p:extLst>
  </p:cmAuthor>
  <p:cmAuthor id="3" name="Sue Livingston -X (suliving - UNICON INC at Cisco)" initials="SL-(-UIaC" lastIdx="15" clrIdx="3">
    <p:extLst>
      <p:ext uri="{19B8F6BF-5375-455C-9EA6-DF929625EA0E}">
        <p15:presenceInfo xmlns:p15="http://schemas.microsoft.com/office/powerpoint/2012/main" xmlns="" userId="S::suliving@cisco.com::dc701d48-dd51-411a-9041-b7f1328f1486" providerId="AD"/>
      </p:ext>
    </p:extLst>
  </p:cmAuthor>
  <p:cmAuthor id="4" name="jagibbon" initials="jmg" lastIdx="8" clrIdx="4">
    <p:extLst>
      <p:ext uri="{19B8F6BF-5375-455C-9EA6-DF929625EA0E}">
        <p15:presenceInfo xmlns:p15="http://schemas.microsoft.com/office/powerpoint/2012/main" xmlns=""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0000CC"/>
    <a:srgbClr val="000099"/>
    <a:srgbClr val="CC99FF"/>
    <a:srgbClr val="CCC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67" autoAdjust="0"/>
    <p:restoredTop sz="86275" autoAdjust="0"/>
  </p:normalViewPr>
  <p:slideViewPr>
    <p:cSldViewPr snapToGrid="0" showGuides="1">
      <p:cViewPr varScale="1">
        <p:scale>
          <a:sx n="90" d="100"/>
          <a:sy n="90" d="100"/>
        </p:scale>
        <p:origin x="-420" y="-102"/>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pPr/>
              <a:t>8/7/2020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pPr/>
              <a:t>‹#›</a:t>
            </a:fld>
            <a:endParaRPr lang="en-US" dirty="0"/>
          </a:p>
        </p:txBody>
      </p:sp>
    </p:spTree>
    <p:extLst>
      <p:ext uri="{BB962C8B-B14F-4D97-AF65-F5344CB8AC3E}">
        <p14:creationId xmlns:p14="http://schemas.microsoft.com/office/powerpoint/2010/main" xmlns=""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uFontTx/>
              <a:buNone/>
            </a:pPr>
            <a:r>
              <a:rPr lang="fr-FR" b="0"/>
              <a:t>Programme de L’Académie Réseau de Cisco (Cisco Networking Academy Program)</a:t>
            </a:r>
          </a:p>
          <a:p>
            <a:pPr rtl="0">
              <a:spcBef>
                <a:spcPts val="0"/>
              </a:spcBef>
            </a:pPr>
            <a:r>
              <a:rPr lang="fr-FR">
                <a:solidFill>
                  <a:schemeClr val="accent5">
                    <a:lumMod val="40000"/>
                    <a:lumOff val="60000"/>
                  </a:schemeClr>
                </a:solidFill>
              </a:rPr>
              <a:t>Notions de base sur la commutation, le routage et le sans fil v7.0 (SRWE)</a:t>
            </a:r>
          </a:p>
          <a:p>
            <a:pPr rtl="0">
              <a:buFontTx/>
              <a:buNone/>
            </a:pPr>
            <a:r>
              <a:rPr lang="fr-FR" b="0"/>
              <a:t>Module 14: Concepts de routage</a:t>
            </a:r>
          </a:p>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pPr rtl="0"/>
              <a:t>1</a:t>
            </a:fld>
            <a:endParaRPr/>
          </a:p>
        </p:txBody>
      </p:sp>
    </p:spTree>
    <p:extLst>
      <p:ext uri="{BB962C8B-B14F-4D97-AF65-F5344CB8AC3E}">
        <p14:creationId xmlns:p14="http://schemas.microsoft.com/office/powerpoint/2010/main" xmlns:c15="http://schemas.microsoft.com/office/drawing/2012/chart" xmlns:c="http://schemas.openxmlformats.org/drawingml/2006/chart" xmlns=""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14 - Concepts du routage</a:t>
            </a:r>
          </a:p>
          <a:p>
            <a:pPr rtl="0"/>
            <a:r>
              <a:rPr lang="fr-FR"/>
              <a:t>14.1 - Détermination du chemin</a:t>
            </a:r>
          </a:p>
          <a:p>
            <a:pPr rtl="0"/>
            <a:r>
              <a:rPr lang="fr-FR"/>
              <a:t>14.1.1 - Deux fonctions d'un routeur</a:t>
            </a:r>
          </a:p>
        </p:txBody>
      </p:sp>
      <p:sp>
        <p:nvSpPr>
          <p:cNvPr id="4" name="Slide Number Placeholder 3"/>
          <p:cNvSpPr>
            <a:spLocks noGrp="1"/>
          </p:cNvSpPr>
          <p:nvPr>
            <p:ph type="sldNum" sz="quarter" idx="5"/>
          </p:nvPr>
        </p:nvSpPr>
        <p:spPr/>
        <p:txBody>
          <a:bodyPr/>
          <a:lstStyle/>
          <a:p>
            <a:pPr rtl="0"/>
            <a:fld id="{5641018C-6CAF-B84E-B92C-ECB119457FBA}" type="slidenum">
              <a:rPr/>
              <a:pPr rtl="0"/>
              <a:t>12</a:t>
            </a:fld>
            <a:endParaRPr/>
          </a:p>
        </p:txBody>
      </p:sp>
    </p:spTree>
    <p:extLst>
      <p:ext uri="{BB962C8B-B14F-4D97-AF65-F5344CB8AC3E}">
        <p14:creationId xmlns:p14="http://schemas.microsoft.com/office/powerpoint/2010/main" xmlns:c15="http://schemas.microsoft.com/office/drawing/2012/chart" xmlns:c="http://schemas.openxmlformats.org/drawingml/2006/chart" xmlns="" val="751550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14 - Concepts du routage</a:t>
            </a:r>
          </a:p>
          <a:p>
            <a:pPr rtl="0"/>
            <a:r>
              <a:rPr lang="fr-FR"/>
              <a:t>14.1 - Détermination du chemin</a:t>
            </a:r>
          </a:p>
          <a:p>
            <a:pPr rtl="0"/>
            <a:r>
              <a:rPr lang="fr-FR"/>
              <a:t>14.1.2 - Exemple de fonctions du routeur</a:t>
            </a:r>
          </a:p>
        </p:txBody>
      </p:sp>
      <p:sp>
        <p:nvSpPr>
          <p:cNvPr id="4" name="Slide Number Placeholder 3"/>
          <p:cNvSpPr>
            <a:spLocks noGrp="1"/>
          </p:cNvSpPr>
          <p:nvPr>
            <p:ph type="sldNum" sz="quarter" idx="5"/>
          </p:nvPr>
        </p:nvSpPr>
        <p:spPr/>
        <p:txBody>
          <a:bodyPr/>
          <a:lstStyle/>
          <a:p>
            <a:pPr rtl="0"/>
            <a:fld id="{5641018C-6CAF-B84E-B92C-ECB119457FBA}" type="slidenum">
              <a:rPr/>
              <a:pPr rtl="0"/>
              <a:t>13</a:t>
            </a:fld>
            <a:endParaRPr/>
          </a:p>
        </p:txBody>
      </p:sp>
    </p:spTree>
    <p:extLst>
      <p:ext uri="{BB962C8B-B14F-4D97-AF65-F5344CB8AC3E}">
        <p14:creationId xmlns:p14="http://schemas.microsoft.com/office/powerpoint/2010/main" xmlns:c15="http://schemas.microsoft.com/office/drawing/2012/chart" xmlns:c="http://schemas.openxmlformats.org/drawingml/2006/chart" xmlns="" val="1172475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14 - Concepts du routage</a:t>
            </a:r>
          </a:p>
          <a:p>
            <a:pPr rtl="0"/>
            <a:r>
              <a:rPr lang="fr-FR"/>
              <a:t>14.1 - Détermination du chemin</a:t>
            </a:r>
          </a:p>
          <a:p>
            <a:pPr rtl="0"/>
            <a:r>
              <a:rPr lang="fr-FR"/>
              <a:t>14.1.3 - </a:t>
            </a:r>
            <a:r>
              <a:rPr lang="fr-FR" sz="1200"/>
              <a:t>Le meilleur chemin est le plus long</a:t>
            </a:r>
          </a:p>
        </p:txBody>
      </p:sp>
      <p:sp>
        <p:nvSpPr>
          <p:cNvPr id="4" name="Slide Number Placeholder 3"/>
          <p:cNvSpPr>
            <a:spLocks noGrp="1"/>
          </p:cNvSpPr>
          <p:nvPr>
            <p:ph type="sldNum" sz="quarter" idx="5"/>
          </p:nvPr>
        </p:nvSpPr>
        <p:spPr/>
        <p:txBody>
          <a:bodyPr/>
          <a:lstStyle/>
          <a:p>
            <a:pPr rtl="0"/>
            <a:fld id="{5641018C-6CAF-B84E-B92C-ECB119457FBA}" type="slidenum">
              <a:rPr/>
              <a:pPr rtl="0"/>
              <a:t>14</a:t>
            </a:fld>
            <a:endParaRPr/>
          </a:p>
        </p:txBody>
      </p:sp>
    </p:spTree>
    <p:extLst>
      <p:ext uri="{BB962C8B-B14F-4D97-AF65-F5344CB8AC3E}">
        <p14:creationId xmlns:p14="http://schemas.microsoft.com/office/powerpoint/2010/main" xmlns:c15="http://schemas.microsoft.com/office/drawing/2012/chart" xmlns:c="http://schemas.openxmlformats.org/drawingml/2006/chart" xmlns="" val="3275221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14 - Concepts du routage</a:t>
            </a:r>
          </a:p>
          <a:p>
            <a:pPr rtl="0"/>
            <a:r>
              <a:rPr lang="fr-FR"/>
              <a:t>14.1 - Détermination du chemin</a:t>
            </a:r>
          </a:p>
          <a:p>
            <a:pPr rtl="0"/>
            <a:r>
              <a:rPr lang="fr-FR"/>
              <a:t>14.1.4 - </a:t>
            </a:r>
            <a:r>
              <a:rPr lang="fr-FR" sz="1200"/>
              <a:t>Exemple de correspondance la plus longue IPv4</a:t>
            </a:r>
          </a:p>
        </p:txBody>
      </p:sp>
      <p:sp>
        <p:nvSpPr>
          <p:cNvPr id="4" name="Slide Number Placeholder 3"/>
          <p:cNvSpPr>
            <a:spLocks noGrp="1"/>
          </p:cNvSpPr>
          <p:nvPr>
            <p:ph type="sldNum" sz="quarter" idx="5"/>
          </p:nvPr>
        </p:nvSpPr>
        <p:spPr/>
        <p:txBody>
          <a:bodyPr/>
          <a:lstStyle/>
          <a:p>
            <a:pPr rtl="0"/>
            <a:fld id="{5641018C-6CAF-B84E-B92C-ECB119457FBA}" type="slidenum">
              <a:rPr/>
              <a:pPr rtl="0"/>
              <a:t>15</a:t>
            </a:fld>
            <a:endParaRPr/>
          </a:p>
        </p:txBody>
      </p:sp>
    </p:spTree>
    <p:extLst>
      <p:ext uri="{BB962C8B-B14F-4D97-AF65-F5344CB8AC3E}">
        <p14:creationId xmlns:p14="http://schemas.microsoft.com/office/powerpoint/2010/main" xmlns:c15="http://schemas.microsoft.com/office/drawing/2012/chart" xmlns:c="http://schemas.openxmlformats.org/drawingml/2006/chart" xmlns="" val="745289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14 - Concepts du routage</a:t>
            </a:r>
          </a:p>
          <a:p>
            <a:pPr rtl="0"/>
            <a:r>
              <a:rPr lang="fr-FR"/>
              <a:t>14.1 - Détermination du chemin</a:t>
            </a:r>
          </a:p>
          <a:p>
            <a:pPr rtl="0"/>
            <a:r>
              <a:rPr lang="fr-FR"/>
              <a:t>14.1.5 - </a:t>
            </a:r>
            <a:r>
              <a:rPr lang="fr-FR" sz="1200"/>
              <a:t>Exemple de correspondance la plus longue IPv6</a:t>
            </a:r>
          </a:p>
        </p:txBody>
      </p:sp>
      <p:sp>
        <p:nvSpPr>
          <p:cNvPr id="4" name="Slide Number Placeholder 3"/>
          <p:cNvSpPr>
            <a:spLocks noGrp="1"/>
          </p:cNvSpPr>
          <p:nvPr>
            <p:ph type="sldNum" sz="quarter" idx="5"/>
          </p:nvPr>
        </p:nvSpPr>
        <p:spPr/>
        <p:txBody>
          <a:bodyPr/>
          <a:lstStyle/>
          <a:p>
            <a:pPr rtl="0"/>
            <a:fld id="{5641018C-6CAF-B84E-B92C-ECB119457FBA}" type="slidenum">
              <a:rPr/>
              <a:pPr rtl="0"/>
              <a:t>16</a:t>
            </a:fld>
            <a:endParaRPr/>
          </a:p>
        </p:txBody>
      </p:sp>
    </p:spTree>
    <p:extLst>
      <p:ext uri="{BB962C8B-B14F-4D97-AF65-F5344CB8AC3E}">
        <p14:creationId xmlns:p14="http://schemas.microsoft.com/office/powerpoint/2010/main" xmlns:c15="http://schemas.microsoft.com/office/drawing/2012/chart" xmlns:c="http://schemas.openxmlformats.org/drawingml/2006/chart" xmlns="" val="3427973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14 - Concepts du routage</a:t>
            </a:r>
          </a:p>
          <a:p>
            <a:pPr rtl="0"/>
            <a:r>
              <a:rPr lang="fr-FR"/>
              <a:t>14.1 - Détermination du chemin</a:t>
            </a:r>
          </a:p>
          <a:p>
            <a:pPr rtl="0"/>
            <a:r>
              <a:rPr lang="fr-FR"/>
              <a:t>14.1.6 - </a:t>
            </a:r>
            <a:r>
              <a:rPr lang="fr-FR" sz="1200"/>
              <a:t>Construire la table de routage</a:t>
            </a:r>
          </a:p>
          <a:p>
            <a:pPr rtl="0"/>
            <a:r>
              <a:rPr lang="fr-FR" sz="1200"/>
              <a:t>14.1.7 - Vérifiez votre compréhension - Détermination du chemin</a:t>
            </a:r>
          </a:p>
        </p:txBody>
      </p:sp>
      <p:sp>
        <p:nvSpPr>
          <p:cNvPr id="4" name="Slide Number Placeholder 3"/>
          <p:cNvSpPr>
            <a:spLocks noGrp="1"/>
          </p:cNvSpPr>
          <p:nvPr>
            <p:ph type="sldNum" sz="quarter" idx="5"/>
          </p:nvPr>
        </p:nvSpPr>
        <p:spPr/>
        <p:txBody>
          <a:bodyPr/>
          <a:lstStyle/>
          <a:p>
            <a:pPr rtl="0"/>
            <a:fld id="{5641018C-6CAF-B84E-B92C-ECB119457FBA}" type="slidenum">
              <a:rPr/>
              <a:pPr rtl="0"/>
              <a:t>17</a:t>
            </a:fld>
            <a:endParaRPr/>
          </a:p>
        </p:txBody>
      </p:sp>
    </p:spTree>
    <p:extLst>
      <p:ext uri="{BB962C8B-B14F-4D97-AF65-F5344CB8AC3E}">
        <p14:creationId xmlns:p14="http://schemas.microsoft.com/office/powerpoint/2010/main" xmlns:c15="http://schemas.microsoft.com/office/drawing/2012/chart" xmlns:c="http://schemas.openxmlformats.org/drawingml/2006/chart" xmlns="" val="2661538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14 - Concepts du routage</a:t>
            </a:r>
          </a:p>
          <a:p>
            <a:pPr rtl="0"/>
            <a:r>
              <a:rPr lang="fr-FR"/>
              <a:t>14.2 - Transmission de paquets</a:t>
            </a:r>
          </a:p>
        </p:txBody>
      </p:sp>
      <p:sp>
        <p:nvSpPr>
          <p:cNvPr id="4" name="Slide Number Placeholder 3"/>
          <p:cNvSpPr>
            <a:spLocks noGrp="1"/>
          </p:cNvSpPr>
          <p:nvPr>
            <p:ph type="sldNum" sz="quarter" idx="10"/>
          </p:nvPr>
        </p:nvSpPr>
        <p:spPr/>
        <p:txBody>
          <a:bodyPr/>
          <a:lstStyle/>
          <a:p>
            <a:pPr rtl="0"/>
            <a:fld id="{5641018C-6CAF-B84E-B92C-ECB119457FBA}" type="slidenum">
              <a:rPr/>
              <a:pPr rtl="0"/>
              <a:t>18</a:t>
            </a:fld>
            <a:endParaRPr/>
          </a:p>
        </p:txBody>
      </p:sp>
    </p:spTree>
    <p:extLst>
      <p:ext uri="{BB962C8B-B14F-4D97-AF65-F5344CB8AC3E}">
        <p14:creationId xmlns:p14="http://schemas.microsoft.com/office/powerpoint/2010/main" xmlns:c15="http://schemas.microsoft.com/office/drawing/2012/chart" xmlns:c="http://schemas.openxmlformats.org/drawingml/2006/chart" xmlns="" val="3963291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14 - Concepts du routage</a:t>
            </a:r>
          </a:p>
          <a:p>
            <a:pPr rtl="0"/>
            <a:r>
              <a:rPr lang="fr-FR"/>
              <a:t>14.2 - Transmission de paquets</a:t>
            </a:r>
          </a:p>
          <a:p>
            <a:pPr rtl="0"/>
            <a:r>
              <a:rPr lang="fr-FR"/>
              <a:t>14.2.1 - Processus de décision sur la transmission des paquets</a:t>
            </a:r>
          </a:p>
        </p:txBody>
      </p:sp>
      <p:sp>
        <p:nvSpPr>
          <p:cNvPr id="4" name="Slide Number Placeholder 3"/>
          <p:cNvSpPr>
            <a:spLocks noGrp="1"/>
          </p:cNvSpPr>
          <p:nvPr>
            <p:ph type="sldNum" sz="quarter" idx="5"/>
          </p:nvPr>
        </p:nvSpPr>
        <p:spPr/>
        <p:txBody>
          <a:bodyPr/>
          <a:lstStyle/>
          <a:p>
            <a:pPr rtl="0"/>
            <a:fld id="{5641018C-6CAF-B84E-B92C-ECB119457FBA}" type="slidenum">
              <a:rPr/>
              <a:pPr rtl="0"/>
              <a:t>19</a:t>
            </a:fld>
            <a:endParaRPr/>
          </a:p>
        </p:txBody>
      </p:sp>
    </p:spTree>
    <p:extLst>
      <p:ext uri="{BB962C8B-B14F-4D97-AF65-F5344CB8AC3E}">
        <p14:creationId xmlns:p14="http://schemas.microsoft.com/office/powerpoint/2010/main" xmlns:c15="http://schemas.microsoft.com/office/drawing/2012/chart" xmlns:c="http://schemas.openxmlformats.org/drawingml/2006/chart" xmlns="" val="29490222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14 - Concepts du routage</a:t>
            </a:r>
          </a:p>
          <a:p>
            <a:pPr rtl="0"/>
            <a:r>
              <a:rPr lang="fr-FR"/>
              <a:t>14.2 - Transmission de paquets</a:t>
            </a:r>
          </a:p>
          <a:p>
            <a:pPr rtl="0"/>
            <a:r>
              <a:rPr lang="fr-FR"/>
              <a:t>14.2.1 - Processus de décision sur la transmission des paquets</a:t>
            </a:r>
          </a:p>
        </p:txBody>
      </p:sp>
      <p:sp>
        <p:nvSpPr>
          <p:cNvPr id="4" name="Slide Number Placeholder 3"/>
          <p:cNvSpPr>
            <a:spLocks noGrp="1"/>
          </p:cNvSpPr>
          <p:nvPr>
            <p:ph type="sldNum" sz="quarter" idx="5"/>
          </p:nvPr>
        </p:nvSpPr>
        <p:spPr/>
        <p:txBody>
          <a:bodyPr/>
          <a:lstStyle/>
          <a:p>
            <a:pPr rtl="0"/>
            <a:fld id="{5641018C-6CAF-B84E-B92C-ECB119457FBA}" type="slidenum">
              <a:rPr/>
              <a:pPr rtl="0"/>
              <a:t>20</a:t>
            </a:fld>
            <a:endParaRPr/>
          </a:p>
        </p:txBody>
      </p:sp>
    </p:spTree>
    <p:extLst>
      <p:ext uri="{BB962C8B-B14F-4D97-AF65-F5344CB8AC3E}">
        <p14:creationId xmlns:p14="http://schemas.microsoft.com/office/powerpoint/2010/main" xmlns:c15="http://schemas.microsoft.com/office/drawing/2012/chart" xmlns:c="http://schemas.openxmlformats.org/drawingml/2006/chart" xmlns="" val="26267908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14 - Concepts du routage</a:t>
            </a:r>
          </a:p>
          <a:p>
            <a:pPr rtl="0"/>
            <a:r>
              <a:rPr lang="fr-FR"/>
              <a:t>14.2 - Transmission de paquets</a:t>
            </a:r>
          </a:p>
          <a:p>
            <a:pPr rtl="0"/>
            <a:r>
              <a:rPr lang="fr-FR"/>
              <a:t>14.2.1 - Processus de décision sur la transmission des paquets (suite)</a:t>
            </a:r>
          </a:p>
        </p:txBody>
      </p:sp>
      <p:sp>
        <p:nvSpPr>
          <p:cNvPr id="4" name="Slide Number Placeholder 3"/>
          <p:cNvSpPr>
            <a:spLocks noGrp="1"/>
          </p:cNvSpPr>
          <p:nvPr>
            <p:ph type="sldNum" sz="quarter" idx="5"/>
          </p:nvPr>
        </p:nvSpPr>
        <p:spPr/>
        <p:txBody>
          <a:bodyPr/>
          <a:lstStyle/>
          <a:p>
            <a:pPr rtl="0"/>
            <a:fld id="{5641018C-6CAF-B84E-B92C-ECB119457FBA}" type="slidenum">
              <a:rPr/>
              <a:pPr rtl="0"/>
              <a:t>21</a:t>
            </a:fld>
            <a:endParaRPr/>
          </a:p>
        </p:txBody>
      </p:sp>
    </p:spTree>
    <p:extLst>
      <p:ext uri="{BB962C8B-B14F-4D97-AF65-F5344CB8AC3E}">
        <p14:creationId xmlns:p14="http://schemas.microsoft.com/office/powerpoint/2010/main" xmlns:c15="http://schemas.microsoft.com/office/drawing/2012/chart" xmlns:c="http://schemas.openxmlformats.org/drawingml/2006/chart" xmlns="" val="1482005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xmlns:c15="http://schemas.microsoft.com/office/drawing/2012/chart" xmlns:c="http://schemas.openxmlformats.org/drawingml/2006/chart" xmlns="">
                <a:solidFill>
                  <a:srgbClr val="FFFFFF"/>
                </a:solidFill>
              </a14:hiddenFill>
            </a:ext>
            <a:ext uri="{91240B29-F687-4F45-9708-019B960494DF}">
              <a14:hiddenLine xmlns:a14="http://schemas.microsoft.com/office/drawing/2010/main" xmlns:c15="http://schemas.microsoft.com/office/drawing/2012/chart" xmlns:c="http://schemas.openxmlformats.org/drawingml/2006/chart" xmlns=""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marL="0" marR="0" lvl="0" indent="0" algn="r" defTabSz="903288" rtl="0" eaLnBrk="0" fontAlgn="base" latinLnBrk="0" hangingPunct="0">
              <a:lnSpc>
                <a:spcPct val="100000"/>
              </a:lnSpc>
              <a:spcBef>
                <a:spcPct val="0"/>
              </a:spcBef>
              <a:spcAft>
                <a:spcPct val="0"/>
              </a:spcAft>
              <a:buClrTx/>
              <a:buSzTx/>
              <a:buFontTx/>
              <a:buNone/>
              <a:tabLst/>
              <a:defRPr/>
            </a:pPr>
            <a:fld id="{7C839C26-801B-42B6-A101-60F37FE2B0A8}" type="slidenum">
              <a:rPr kumimoji="0" sz="800" b="0" i="0" u="none" strike="noStrike" kern="1200" cap="none" spc="0" normalizeH="0" baseline="0">
                <a:ln>
                  <a:noFill/>
                </a:ln>
                <a:solidFill>
                  <a:prstClr val="black"/>
                </a:solidFill>
                <a:effectLst/>
                <a:uLnTx/>
                <a:uFillTx/>
                <a:latin typeface="Arial" charset="0"/>
                <a:ea typeface="ＭＳ Ｐゴシック" pitchFamily="34" charset="-128"/>
                <a:cs typeface="Arial" charset="0"/>
              </a:rPr>
              <a:pPr marL="0" marR="0" lvl="0" indent="0" algn="r" defTabSz="903288" rtl="0" eaLnBrk="0" fontAlgn="base" latinLnBrk="0" hangingPunct="0">
                <a:lnSpc>
                  <a:spcPct val="100000"/>
                </a:lnSpc>
                <a:spcBef>
                  <a:spcPct val="0"/>
                </a:spcBef>
                <a:spcAft>
                  <a:spcPct val="0"/>
                </a:spcAft>
                <a:buClrTx/>
                <a:buSzTx/>
                <a:buFontTx/>
                <a:buNone/>
                <a:tabLst/>
                <a:defRPr/>
              </a:pPr>
              <a:t>2</a:t>
            </a:fld>
            <a:endParaRPr kumimoji="0" sz="800" b="0" i="0" u="none" strike="noStrike" kern="1200" cap="none" spc="0" normalizeH="0" baseline="0">
              <a:ln>
                <a:noFill/>
              </a:ln>
              <a:solidFill>
                <a:prstClr val="black"/>
              </a:solidFill>
              <a:effectLst/>
              <a:uLnTx/>
              <a:uFillTx/>
              <a:latin typeface="Arial" charset="0"/>
              <a:ea typeface="ＭＳ Ｐゴシック" pitchFamily="34" charset="-128"/>
              <a:cs typeface="Arial"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xmlns:c15="http://schemas.microsoft.com/office/drawing/2012/chart" xmlns:c="http://schemas.openxmlformats.org/drawingml/2006/chart" xmlns="">
                <a:solidFill>
                  <a:srgbClr val="FFFFFF"/>
                </a:solidFill>
              </a14:hiddenFill>
            </a:ext>
            <a:ext uri="{91240B29-F687-4F45-9708-019B960494DF}">
              <a14:hiddenLine xmlns:a14="http://schemas.microsoft.com/office/drawing/2010/main" xmlns:c15="http://schemas.microsoft.com/office/drawing/2012/chart" xmlns:c="http://schemas.openxmlformats.org/drawingml/2006/chart" xmlns=""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xmlns:c15="http://schemas.microsoft.com/office/drawing/2012/chart" xmlns:c="http://schemas.openxmlformats.org/drawingml/2006/chart" xmlns="" val="386677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14 - Concepts du routage</a:t>
            </a:r>
          </a:p>
          <a:p>
            <a:pPr rtl="0"/>
            <a:r>
              <a:rPr lang="fr-FR"/>
              <a:t>14.2 - Transmission de paquets</a:t>
            </a:r>
          </a:p>
          <a:p>
            <a:pPr rtl="0"/>
            <a:r>
              <a:rPr lang="fr-FR"/>
              <a:t>14.2.1 - Processus de décision sur la transmission des paquets (suite)</a:t>
            </a:r>
          </a:p>
        </p:txBody>
      </p:sp>
      <p:sp>
        <p:nvSpPr>
          <p:cNvPr id="4" name="Slide Number Placeholder 3"/>
          <p:cNvSpPr>
            <a:spLocks noGrp="1"/>
          </p:cNvSpPr>
          <p:nvPr>
            <p:ph type="sldNum" sz="quarter" idx="5"/>
          </p:nvPr>
        </p:nvSpPr>
        <p:spPr/>
        <p:txBody>
          <a:bodyPr/>
          <a:lstStyle/>
          <a:p>
            <a:pPr rtl="0"/>
            <a:fld id="{5641018C-6CAF-B84E-B92C-ECB119457FBA}" type="slidenum">
              <a:rPr/>
              <a:pPr rtl="0"/>
              <a:t>22</a:t>
            </a:fld>
            <a:endParaRPr/>
          </a:p>
        </p:txBody>
      </p:sp>
    </p:spTree>
    <p:extLst>
      <p:ext uri="{BB962C8B-B14F-4D97-AF65-F5344CB8AC3E}">
        <p14:creationId xmlns:p14="http://schemas.microsoft.com/office/powerpoint/2010/main" xmlns:c15="http://schemas.microsoft.com/office/drawing/2012/chart" xmlns:c="http://schemas.openxmlformats.org/drawingml/2006/chart" xmlns="" val="15683688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14 - Concepts du routage</a:t>
            </a:r>
          </a:p>
          <a:p>
            <a:pPr rtl="0"/>
            <a:r>
              <a:rPr lang="fr-FR"/>
              <a:t>14.2 - Transmission de paquets</a:t>
            </a:r>
          </a:p>
          <a:p>
            <a:pPr rtl="0"/>
            <a:r>
              <a:rPr lang="fr-FR"/>
              <a:t>14.2.2 - Transmission de paquets de bout en bout</a:t>
            </a:r>
          </a:p>
        </p:txBody>
      </p:sp>
      <p:sp>
        <p:nvSpPr>
          <p:cNvPr id="4" name="Slide Number Placeholder 3"/>
          <p:cNvSpPr>
            <a:spLocks noGrp="1"/>
          </p:cNvSpPr>
          <p:nvPr>
            <p:ph type="sldNum" sz="quarter" idx="5"/>
          </p:nvPr>
        </p:nvSpPr>
        <p:spPr/>
        <p:txBody>
          <a:bodyPr/>
          <a:lstStyle/>
          <a:p>
            <a:pPr rtl="0"/>
            <a:fld id="{5641018C-6CAF-B84E-B92C-ECB119457FBA}" type="slidenum">
              <a:rPr/>
              <a:pPr rtl="0"/>
              <a:t>23</a:t>
            </a:fld>
            <a:endParaRPr/>
          </a:p>
        </p:txBody>
      </p:sp>
    </p:spTree>
    <p:extLst>
      <p:ext uri="{BB962C8B-B14F-4D97-AF65-F5344CB8AC3E}">
        <p14:creationId xmlns:p14="http://schemas.microsoft.com/office/powerpoint/2010/main" xmlns:c15="http://schemas.microsoft.com/office/drawing/2012/chart" xmlns:c="http://schemas.openxmlformats.org/drawingml/2006/chart" xmlns="" val="40127039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14 - Concepts du routage</a:t>
            </a:r>
          </a:p>
          <a:p>
            <a:pPr rtl="0"/>
            <a:r>
              <a:rPr lang="fr-FR"/>
              <a:t>14.2 - Transmission de paquets</a:t>
            </a:r>
          </a:p>
          <a:p>
            <a:pPr rtl="0"/>
            <a:r>
              <a:rPr lang="fr-FR"/>
              <a:t>14.2.3 - </a:t>
            </a:r>
            <a:r>
              <a:rPr lang="fr-FR" sz="1200"/>
              <a:t>Mécanismes de transmission des paquets</a:t>
            </a:r>
          </a:p>
        </p:txBody>
      </p:sp>
      <p:sp>
        <p:nvSpPr>
          <p:cNvPr id="4" name="Slide Number Placeholder 3"/>
          <p:cNvSpPr>
            <a:spLocks noGrp="1"/>
          </p:cNvSpPr>
          <p:nvPr>
            <p:ph type="sldNum" sz="quarter" idx="5"/>
          </p:nvPr>
        </p:nvSpPr>
        <p:spPr/>
        <p:txBody>
          <a:bodyPr/>
          <a:lstStyle/>
          <a:p>
            <a:pPr rtl="0"/>
            <a:fld id="{5641018C-6CAF-B84E-B92C-ECB119457FBA}" type="slidenum">
              <a:rPr/>
              <a:pPr rtl="0"/>
              <a:t>24</a:t>
            </a:fld>
            <a:endParaRPr/>
          </a:p>
        </p:txBody>
      </p:sp>
    </p:spTree>
    <p:extLst>
      <p:ext uri="{BB962C8B-B14F-4D97-AF65-F5344CB8AC3E}">
        <p14:creationId xmlns:p14="http://schemas.microsoft.com/office/powerpoint/2010/main" xmlns:c15="http://schemas.microsoft.com/office/drawing/2012/chart" xmlns:c="http://schemas.openxmlformats.org/drawingml/2006/chart" xmlns="" val="35026281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14 - Concepts du routage</a:t>
            </a:r>
          </a:p>
          <a:p>
            <a:pPr rtl="0"/>
            <a:r>
              <a:rPr lang="fr-FR"/>
              <a:t>14.2 - Transmission de paquets</a:t>
            </a:r>
          </a:p>
          <a:p>
            <a:pPr rtl="0"/>
            <a:r>
              <a:rPr lang="fr-FR"/>
              <a:t>14.2.3 - </a:t>
            </a:r>
            <a:r>
              <a:rPr lang="fr-FR" sz="1200"/>
              <a:t>Mécanismes de transmission des paquets (suite)</a:t>
            </a:r>
          </a:p>
        </p:txBody>
      </p:sp>
      <p:sp>
        <p:nvSpPr>
          <p:cNvPr id="4" name="Slide Number Placeholder 3"/>
          <p:cNvSpPr>
            <a:spLocks noGrp="1"/>
          </p:cNvSpPr>
          <p:nvPr>
            <p:ph type="sldNum" sz="quarter" idx="5"/>
          </p:nvPr>
        </p:nvSpPr>
        <p:spPr/>
        <p:txBody>
          <a:bodyPr/>
          <a:lstStyle/>
          <a:p>
            <a:pPr rtl="0"/>
            <a:fld id="{5641018C-6CAF-B84E-B92C-ECB119457FBA}" type="slidenum">
              <a:rPr/>
              <a:pPr rtl="0"/>
              <a:t>25</a:t>
            </a:fld>
            <a:endParaRPr/>
          </a:p>
        </p:txBody>
      </p:sp>
    </p:spTree>
    <p:extLst>
      <p:ext uri="{BB962C8B-B14F-4D97-AF65-F5344CB8AC3E}">
        <p14:creationId xmlns:p14="http://schemas.microsoft.com/office/powerpoint/2010/main" xmlns:c15="http://schemas.microsoft.com/office/drawing/2012/chart" xmlns:c="http://schemas.openxmlformats.org/drawingml/2006/chart" xmlns="" val="18672936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14 - Concepts du routage</a:t>
            </a:r>
          </a:p>
          <a:p>
            <a:pPr rtl="0"/>
            <a:r>
              <a:rPr lang="fr-FR"/>
              <a:t>14.2 - Transmission de paquets</a:t>
            </a:r>
          </a:p>
          <a:p>
            <a:pPr rtl="0"/>
            <a:r>
              <a:rPr lang="fr-FR"/>
              <a:t>14.2.3 - </a:t>
            </a:r>
            <a:r>
              <a:rPr lang="fr-FR" sz="1200"/>
              <a:t>Mécanismes de transmission des paquets (suite)</a:t>
            </a:r>
          </a:p>
        </p:txBody>
      </p:sp>
      <p:sp>
        <p:nvSpPr>
          <p:cNvPr id="4" name="Slide Number Placeholder 3"/>
          <p:cNvSpPr>
            <a:spLocks noGrp="1"/>
          </p:cNvSpPr>
          <p:nvPr>
            <p:ph type="sldNum" sz="quarter" idx="5"/>
          </p:nvPr>
        </p:nvSpPr>
        <p:spPr/>
        <p:txBody>
          <a:bodyPr/>
          <a:lstStyle/>
          <a:p>
            <a:pPr rtl="0"/>
            <a:fld id="{5641018C-6CAF-B84E-B92C-ECB119457FBA}" type="slidenum">
              <a:rPr/>
              <a:pPr rtl="0"/>
              <a:t>26</a:t>
            </a:fld>
            <a:endParaRPr/>
          </a:p>
        </p:txBody>
      </p:sp>
    </p:spTree>
    <p:extLst>
      <p:ext uri="{BB962C8B-B14F-4D97-AF65-F5344CB8AC3E}">
        <p14:creationId xmlns:p14="http://schemas.microsoft.com/office/powerpoint/2010/main" xmlns:c15="http://schemas.microsoft.com/office/drawing/2012/chart" xmlns:c="http://schemas.openxmlformats.org/drawingml/2006/chart" xmlns="" val="31940585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14 - Concepts du routage</a:t>
            </a:r>
          </a:p>
          <a:p>
            <a:pPr rtl="0"/>
            <a:r>
              <a:rPr lang="fr-FR"/>
              <a:t>14.2 - Transmission de paquets</a:t>
            </a:r>
          </a:p>
          <a:p>
            <a:pPr rtl="0"/>
            <a:r>
              <a:rPr lang="fr-FR"/>
              <a:t>14.2.3 - </a:t>
            </a:r>
            <a:r>
              <a:rPr lang="fr-FR" sz="1200"/>
              <a:t>Mécanismes de transmission des paquets (suite)</a:t>
            </a:r>
          </a:p>
          <a:p>
            <a:pPr rtl="0"/>
            <a:r>
              <a:rPr lang="fr-FR" sz="1200"/>
              <a:t>14.2.4 - Vérifiez votre compréhension - Transmission de paquets</a:t>
            </a:r>
          </a:p>
        </p:txBody>
      </p:sp>
      <p:sp>
        <p:nvSpPr>
          <p:cNvPr id="4" name="Slide Number Placeholder 3"/>
          <p:cNvSpPr>
            <a:spLocks noGrp="1"/>
          </p:cNvSpPr>
          <p:nvPr>
            <p:ph type="sldNum" sz="quarter" idx="5"/>
          </p:nvPr>
        </p:nvSpPr>
        <p:spPr/>
        <p:txBody>
          <a:bodyPr/>
          <a:lstStyle/>
          <a:p>
            <a:pPr rtl="0"/>
            <a:fld id="{5641018C-6CAF-B84E-B92C-ECB119457FBA}" type="slidenum">
              <a:rPr/>
              <a:pPr rtl="0"/>
              <a:t>27</a:t>
            </a:fld>
            <a:endParaRPr/>
          </a:p>
        </p:txBody>
      </p:sp>
    </p:spTree>
    <p:extLst>
      <p:ext uri="{BB962C8B-B14F-4D97-AF65-F5344CB8AC3E}">
        <p14:creationId xmlns:p14="http://schemas.microsoft.com/office/powerpoint/2010/main" xmlns:c15="http://schemas.microsoft.com/office/drawing/2012/chart" xmlns:c="http://schemas.openxmlformats.org/drawingml/2006/chart" xmlns="" val="38692739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14 - Concepts du routage</a:t>
            </a:r>
          </a:p>
          <a:p>
            <a:pPr rtl="0"/>
            <a:r>
              <a:rPr lang="fr-FR"/>
              <a:t>14.3 Révision de la configuration de base du routeur</a:t>
            </a:r>
          </a:p>
        </p:txBody>
      </p:sp>
      <p:sp>
        <p:nvSpPr>
          <p:cNvPr id="4" name="Slide Number Placeholder 3"/>
          <p:cNvSpPr>
            <a:spLocks noGrp="1"/>
          </p:cNvSpPr>
          <p:nvPr>
            <p:ph type="sldNum" sz="quarter" idx="10"/>
          </p:nvPr>
        </p:nvSpPr>
        <p:spPr/>
        <p:txBody>
          <a:bodyPr/>
          <a:lstStyle/>
          <a:p>
            <a:pPr rtl="0"/>
            <a:fld id="{5641018C-6CAF-B84E-B92C-ECB119457FBA}" type="slidenum">
              <a:rPr/>
              <a:pPr rtl="0"/>
              <a:t>28</a:t>
            </a:fld>
            <a:endParaRPr/>
          </a:p>
        </p:txBody>
      </p:sp>
    </p:spTree>
    <p:extLst>
      <p:ext uri="{BB962C8B-B14F-4D97-AF65-F5344CB8AC3E}">
        <p14:creationId xmlns:p14="http://schemas.microsoft.com/office/powerpoint/2010/main" xmlns:c15="http://schemas.microsoft.com/office/drawing/2012/chart" xmlns:c="http://schemas.openxmlformats.org/drawingml/2006/chart" xmlns="" val="12004353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14 - Concepts du routage</a:t>
            </a:r>
          </a:p>
          <a:p>
            <a:pPr rtl="0"/>
            <a:r>
              <a:rPr lang="fr-FR"/>
              <a:t>14.3 Révision de la configuration de base du routeur</a:t>
            </a:r>
          </a:p>
          <a:p>
            <a:pPr rtl="0"/>
            <a:r>
              <a:rPr lang="fr-FR"/>
              <a:t>14.3.1 - Topologie</a:t>
            </a:r>
          </a:p>
        </p:txBody>
      </p:sp>
      <p:sp>
        <p:nvSpPr>
          <p:cNvPr id="4" name="Slide Number Placeholder 3"/>
          <p:cNvSpPr>
            <a:spLocks noGrp="1"/>
          </p:cNvSpPr>
          <p:nvPr>
            <p:ph type="sldNum" sz="quarter" idx="5"/>
          </p:nvPr>
        </p:nvSpPr>
        <p:spPr/>
        <p:txBody>
          <a:bodyPr/>
          <a:lstStyle/>
          <a:p>
            <a:pPr rtl="0"/>
            <a:fld id="{5641018C-6CAF-B84E-B92C-ECB119457FBA}" type="slidenum">
              <a:rPr/>
              <a:pPr rtl="0"/>
              <a:t>29</a:t>
            </a:fld>
            <a:endParaRPr/>
          </a:p>
        </p:txBody>
      </p:sp>
    </p:spTree>
    <p:extLst>
      <p:ext uri="{BB962C8B-B14F-4D97-AF65-F5344CB8AC3E}">
        <p14:creationId xmlns:p14="http://schemas.microsoft.com/office/powerpoint/2010/main" xmlns:c15="http://schemas.microsoft.com/office/drawing/2012/chart" xmlns:c="http://schemas.openxmlformats.org/drawingml/2006/chart" xmlns="" val="3656323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14 - Concepts du routage</a:t>
            </a:r>
          </a:p>
          <a:p>
            <a:pPr rtl="0"/>
            <a:r>
              <a:rPr lang="fr-FR"/>
              <a:t>14.3 Révision de la configuration de base du routeur</a:t>
            </a:r>
          </a:p>
          <a:p>
            <a:pPr rtl="0"/>
            <a:r>
              <a:rPr lang="fr-FR"/>
              <a:t>14.3.2 - Commandes de configuration</a:t>
            </a:r>
          </a:p>
        </p:txBody>
      </p:sp>
      <p:sp>
        <p:nvSpPr>
          <p:cNvPr id="4" name="Slide Number Placeholder 3"/>
          <p:cNvSpPr>
            <a:spLocks noGrp="1"/>
          </p:cNvSpPr>
          <p:nvPr>
            <p:ph type="sldNum" sz="quarter" idx="5"/>
          </p:nvPr>
        </p:nvSpPr>
        <p:spPr/>
        <p:txBody>
          <a:bodyPr/>
          <a:lstStyle/>
          <a:p>
            <a:pPr rtl="0"/>
            <a:fld id="{5641018C-6CAF-B84E-B92C-ECB119457FBA}" type="slidenum">
              <a:rPr/>
              <a:pPr rtl="0"/>
              <a:t>30</a:t>
            </a:fld>
            <a:endParaRPr/>
          </a:p>
        </p:txBody>
      </p:sp>
    </p:spTree>
    <p:extLst>
      <p:ext uri="{BB962C8B-B14F-4D97-AF65-F5344CB8AC3E}">
        <p14:creationId xmlns:p14="http://schemas.microsoft.com/office/powerpoint/2010/main" xmlns:c15="http://schemas.microsoft.com/office/drawing/2012/chart" xmlns:c="http://schemas.openxmlformats.org/drawingml/2006/chart" xmlns="" val="40679565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14 - Concepts du routage</a:t>
            </a:r>
          </a:p>
          <a:p>
            <a:pPr rtl="0"/>
            <a:r>
              <a:rPr lang="fr-FR"/>
              <a:t>14.3 - Révision de la configuration de base du routeur</a:t>
            </a:r>
          </a:p>
          <a:p>
            <a:pPr rtl="0"/>
            <a:r>
              <a:rPr lang="fr-FR"/>
              <a:t>14.3.3 - Commandes de vérification</a:t>
            </a:r>
          </a:p>
        </p:txBody>
      </p:sp>
      <p:sp>
        <p:nvSpPr>
          <p:cNvPr id="4" name="Slide Number Placeholder 3"/>
          <p:cNvSpPr>
            <a:spLocks noGrp="1"/>
          </p:cNvSpPr>
          <p:nvPr>
            <p:ph type="sldNum" sz="quarter" idx="5"/>
          </p:nvPr>
        </p:nvSpPr>
        <p:spPr/>
        <p:txBody>
          <a:bodyPr/>
          <a:lstStyle/>
          <a:p>
            <a:pPr rtl="0"/>
            <a:fld id="{5641018C-6CAF-B84E-B92C-ECB119457FBA}" type="slidenum">
              <a:rPr/>
              <a:pPr rtl="0"/>
              <a:t>31</a:t>
            </a:fld>
            <a:endParaRPr/>
          </a:p>
        </p:txBody>
      </p:sp>
    </p:spTree>
    <p:extLst>
      <p:ext uri="{BB962C8B-B14F-4D97-AF65-F5344CB8AC3E}">
        <p14:creationId xmlns:p14="http://schemas.microsoft.com/office/powerpoint/2010/main" xmlns:c15="http://schemas.microsoft.com/office/drawing/2012/chart" xmlns:c="http://schemas.openxmlformats.org/drawingml/2006/chart" xmlns="" val="2429985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xmlns:c15="http://schemas.microsoft.com/office/drawing/2012/chart" xmlns:c="http://schemas.openxmlformats.org/drawingml/2006/chart" xmlns="">
                <a:solidFill>
                  <a:srgbClr val="FFFFFF"/>
                </a:solidFill>
              </a14:hiddenFill>
            </a:ext>
            <a:ext uri="{91240B29-F687-4F45-9708-019B960494DF}">
              <a14:hiddenLine xmlns:a14="http://schemas.microsoft.com/office/drawing/2010/main" xmlns:c15="http://schemas.microsoft.com/office/drawing/2012/chart" xmlns:c="http://schemas.openxmlformats.org/drawingml/2006/chart" xmlns=""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rtl="0"/>
            <a:fld id="{ACE20BE7-F2F3-4E26-9454-50B18F790A4E}" type="slidenum">
              <a:rPr sz="800" b="0">
                <a:ea typeface="ＭＳ Ｐゴシック" pitchFamily="34" charset="-128"/>
              </a:rPr>
              <a:pPr algn="r" rtl="0"/>
              <a:t>5</a:t>
            </a:fld>
            <a:endParaRPr sz="800" b="0">
              <a:ea typeface="ＭＳ Ｐゴシック"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xmlns:c15="http://schemas.microsoft.com/office/drawing/2012/chart" xmlns:c="http://schemas.openxmlformats.org/drawingml/2006/chart" xmlns="">
                <a:solidFill>
                  <a:srgbClr val="FFFFFF"/>
                </a:solidFill>
              </a14:hiddenFill>
            </a:ext>
            <a:ext uri="{91240B29-F687-4F45-9708-019B960494DF}">
              <a14:hiddenLine xmlns:a14="http://schemas.microsoft.com/office/drawing/2010/main" xmlns:c15="http://schemas.microsoft.com/office/drawing/2012/chart" xmlns:c="http://schemas.openxmlformats.org/drawingml/2006/chart" xmlns=""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xmlns:c15="http://schemas.microsoft.com/office/drawing/2012/chart" xmlns:c="http://schemas.openxmlformats.org/drawingml/2006/chart" xmlns="" val="24002744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14 - Concepts du routage</a:t>
            </a:r>
          </a:p>
          <a:p>
            <a:pPr rtl="0"/>
            <a:r>
              <a:rPr lang="fr-FR"/>
              <a:t>14.3 - Révision de la configuration de base du routeur</a:t>
            </a:r>
          </a:p>
          <a:p>
            <a:pPr rtl="0"/>
            <a:r>
              <a:rPr lang="fr-FR"/>
              <a:t>1.1.4.3 - 14.3.4 - Sortie de la commande de filtrage</a:t>
            </a:r>
          </a:p>
        </p:txBody>
      </p:sp>
      <p:sp>
        <p:nvSpPr>
          <p:cNvPr id="4" name="Slide Number Placeholder 3"/>
          <p:cNvSpPr>
            <a:spLocks noGrp="1"/>
          </p:cNvSpPr>
          <p:nvPr>
            <p:ph type="sldNum" sz="quarter" idx="5"/>
          </p:nvPr>
        </p:nvSpPr>
        <p:spPr/>
        <p:txBody>
          <a:bodyPr/>
          <a:lstStyle/>
          <a:p>
            <a:pPr rtl="0"/>
            <a:fld id="{5641018C-6CAF-B84E-B92C-ECB119457FBA}" type="slidenum">
              <a:rPr/>
              <a:pPr rtl="0"/>
              <a:t>32</a:t>
            </a:fld>
            <a:endParaRPr/>
          </a:p>
        </p:txBody>
      </p:sp>
    </p:spTree>
    <p:extLst>
      <p:ext uri="{BB962C8B-B14F-4D97-AF65-F5344CB8AC3E}">
        <p14:creationId xmlns:p14="http://schemas.microsoft.com/office/powerpoint/2010/main" xmlns:c15="http://schemas.microsoft.com/office/drawing/2012/chart" xmlns:c="http://schemas.openxmlformats.org/drawingml/2006/chart" xmlns="" val="22470722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14 - Concepts du routage</a:t>
            </a:r>
          </a:p>
          <a:p>
            <a:pPr rtl="0"/>
            <a:r>
              <a:rPr lang="fr-FR"/>
              <a:t>14.3 - Révision de la configuration de base du routeur</a:t>
            </a:r>
          </a:p>
          <a:p>
            <a:pPr rtl="0"/>
            <a:r>
              <a:rPr lang="fr-FR"/>
              <a:t>14.3.5 - </a:t>
            </a:r>
            <a:r>
              <a:rPr lang="fr-FR" sz="1200"/>
              <a:t>Packet Tracer - Révision de la configuration de base du routeur</a:t>
            </a:r>
          </a:p>
        </p:txBody>
      </p:sp>
      <p:sp>
        <p:nvSpPr>
          <p:cNvPr id="4" name="Slide Number Placeholder 3"/>
          <p:cNvSpPr>
            <a:spLocks noGrp="1"/>
          </p:cNvSpPr>
          <p:nvPr>
            <p:ph type="sldNum" sz="quarter" idx="5"/>
          </p:nvPr>
        </p:nvSpPr>
        <p:spPr/>
        <p:txBody>
          <a:bodyPr/>
          <a:lstStyle/>
          <a:p>
            <a:pPr rtl="0"/>
            <a:fld id="{5641018C-6CAF-B84E-B92C-ECB119457FBA}" type="slidenum">
              <a:rPr/>
              <a:pPr rtl="0"/>
              <a:t>33</a:t>
            </a:fld>
            <a:endParaRPr/>
          </a:p>
        </p:txBody>
      </p:sp>
    </p:spTree>
    <p:extLst>
      <p:ext uri="{BB962C8B-B14F-4D97-AF65-F5344CB8AC3E}">
        <p14:creationId xmlns:p14="http://schemas.microsoft.com/office/powerpoint/2010/main" xmlns:c15="http://schemas.microsoft.com/office/drawing/2012/chart" xmlns:c="http://schemas.openxmlformats.org/drawingml/2006/chart" xmlns="" val="32240757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14 - Concepts du routage</a:t>
            </a:r>
          </a:p>
          <a:p>
            <a:pPr rtl="0"/>
            <a:r>
              <a:rPr lang="fr-FR"/>
              <a:t>14.4 Table de routage IP</a:t>
            </a:r>
          </a:p>
        </p:txBody>
      </p:sp>
      <p:sp>
        <p:nvSpPr>
          <p:cNvPr id="4" name="Slide Number Placeholder 3"/>
          <p:cNvSpPr>
            <a:spLocks noGrp="1"/>
          </p:cNvSpPr>
          <p:nvPr>
            <p:ph type="sldNum" sz="quarter" idx="10"/>
          </p:nvPr>
        </p:nvSpPr>
        <p:spPr/>
        <p:txBody>
          <a:bodyPr/>
          <a:lstStyle/>
          <a:p>
            <a:pPr rtl="0"/>
            <a:fld id="{5641018C-6CAF-B84E-B92C-ECB119457FBA}" type="slidenum">
              <a:rPr/>
              <a:pPr rtl="0"/>
              <a:t>34</a:t>
            </a:fld>
            <a:endParaRPr/>
          </a:p>
        </p:txBody>
      </p:sp>
    </p:spTree>
    <p:extLst>
      <p:ext uri="{BB962C8B-B14F-4D97-AF65-F5344CB8AC3E}">
        <p14:creationId xmlns:p14="http://schemas.microsoft.com/office/powerpoint/2010/main" xmlns:c15="http://schemas.microsoft.com/office/drawing/2012/chart" xmlns:c="http://schemas.openxmlformats.org/drawingml/2006/chart" xmlns="" val="26683847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14 - Concepts du routage</a:t>
            </a:r>
          </a:p>
          <a:p>
            <a:pPr rtl="0"/>
            <a:r>
              <a:rPr lang="fr-FR"/>
              <a:t>14.4 - Table de routage IP</a:t>
            </a:r>
          </a:p>
          <a:p>
            <a:pPr rtl="0"/>
            <a:r>
              <a:rPr lang="fr-FR"/>
              <a:t>14.4.1 - Sources d'itinéraire</a:t>
            </a:r>
          </a:p>
        </p:txBody>
      </p:sp>
      <p:sp>
        <p:nvSpPr>
          <p:cNvPr id="4" name="Slide Number Placeholder 3"/>
          <p:cNvSpPr>
            <a:spLocks noGrp="1"/>
          </p:cNvSpPr>
          <p:nvPr>
            <p:ph type="sldNum" sz="quarter" idx="5"/>
          </p:nvPr>
        </p:nvSpPr>
        <p:spPr/>
        <p:txBody>
          <a:bodyPr/>
          <a:lstStyle/>
          <a:p>
            <a:pPr rtl="0"/>
            <a:fld id="{5641018C-6CAF-B84E-B92C-ECB119457FBA}" type="slidenum">
              <a:rPr/>
              <a:pPr rtl="0"/>
              <a:t>35</a:t>
            </a:fld>
            <a:endParaRPr/>
          </a:p>
        </p:txBody>
      </p:sp>
    </p:spTree>
    <p:extLst>
      <p:ext uri="{BB962C8B-B14F-4D97-AF65-F5344CB8AC3E}">
        <p14:creationId xmlns:p14="http://schemas.microsoft.com/office/powerpoint/2010/main" xmlns:c15="http://schemas.microsoft.com/office/drawing/2012/chart" xmlns:c="http://schemas.openxmlformats.org/drawingml/2006/chart" xmlns="" val="34633508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14 - Concepts du routage</a:t>
            </a:r>
          </a:p>
          <a:p>
            <a:pPr rtl="0"/>
            <a:r>
              <a:rPr lang="fr-FR"/>
              <a:t>14.4 - Table de routage IP</a:t>
            </a:r>
          </a:p>
          <a:p>
            <a:pPr rtl="0"/>
            <a:r>
              <a:rPr lang="fr-FR"/>
              <a:t>14.4.2 - Principes de la table de routage</a:t>
            </a:r>
          </a:p>
        </p:txBody>
      </p:sp>
      <p:sp>
        <p:nvSpPr>
          <p:cNvPr id="4" name="Slide Number Placeholder 3"/>
          <p:cNvSpPr>
            <a:spLocks noGrp="1"/>
          </p:cNvSpPr>
          <p:nvPr>
            <p:ph type="sldNum" sz="quarter" idx="5"/>
          </p:nvPr>
        </p:nvSpPr>
        <p:spPr/>
        <p:txBody>
          <a:bodyPr/>
          <a:lstStyle/>
          <a:p>
            <a:pPr rtl="0"/>
            <a:fld id="{5641018C-6CAF-B84E-B92C-ECB119457FBA}" type="slidenum">
              <a:rPr/>
              <a:pPr rtl="0"/>
              <a:t>36</a:t>
            </a:fld>
            <a:endParaRPr/>
          </a:p>
        </p:txBody>
      </p:sp>
    </p:spTree>
    <p:extLst>
      <p:ext uri="{BB962C8B-B14F-4D97-AF65-F5344CB8AC3E}">
        <p14:creationId xmlns:p14="http://schemas.microsoft.com/office/powerpoint/2010/main" xmlns:c15="http://schemas.microsoft.com/office/drawing/2012/chart" xmlns:c="http://schemas.openxmlformats.org/drawingml/2006/chart" xmlns="" val="30134830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14 - Concepts du routage</a:t>
            </a:r>
          </a:p>
          <a:p>
            <a:pPr rtl="0"/>
            <a:r>
              <a:rPr lang="fr-FR"/>
              <a:t>14.4 - Table de routage IP</a:t>
            </a:r>
          </a:p>
          <a:p>
            <a:pPr rtl="0"/>
            <a:r>
              <a:rPr lang="fr-FR"/>
              <a:t>14.4.3 - Entrées de table de routage</a:t>
            </a:r>
          </a:p>
        </p:txBody>
      </p:sp>
      <p:sp>
        <p:nvSpPr>
          <p:cNvPr id="4" name="Slide Number Placeholder 3"/>
          <p:cNvSpPr>
            <a:spLocks noGrp="1"/>
          </p:cNvSpPr>
          <p:nvPr>
            <p:ph type="sldNum" sz="quarter" idx="5"/>
          </p:nvPr>
        </p:nvSpPr>
        <p:spPr/>
        <p:txBody>
          <a:bodyPr/>
          <a:lstStyle/>
          <a:p>
            <a:pPr rtl="0"/>
            <a:fld id="{5641018C-6CAF-B84E-B92C-ECB119457FBA}" type="slidenum">
              <a:rPr/>
              <a:pPr rtl="0"/>
              <a:t>37</a:t>
            </a:fld>
            <a:endParaRPr/>
          </a:p>
        </p:txBody>
      </p:sp>
    </p:spTree>
    <p:extLst>
      <p:ext uri="{BB962C8B-B14F-4D97-AF65-F5344CB8AC3E}">
        <p14:creationId xmlns:p14="http://schemas.microsoft.com/office/powerpoint/2010/main" xmlns:c15="http://schemas.microsoft.com/office/drawing/2012/chart" xmlns:c="http://schemas.openxmlformats.org/drawingml/2006/chart" xmlns="" val="26298959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14 - Concepts du routage</a:t>
            </a:r>
          </a:p>
          <a:p>
            <a:pPr rtl="0"/>
            <a:r>
              <a:rPr lang="fr-FR"/>
              <a:t>14.4 Table de routage IP</a:t>
            </a:r>
          </a:p>
          <a:p>
            <a:pPr rtl="0"/>
            <a:r>
              <a:rPr lang="fr-FR"/>
              <a:t>14.4.4 - Réseaux connectés directement</a:t>
            </a:r>
          </a:p>
        </p:txBody>
      </p:sp>
      <p:sp>
        <p:nvSpPr>
          <p:cNvPr id="4" name="Slide Number Placeholder 3"/>
          <p:cNvSpPr>
            <a:spLocks noGrp="1"/>
          </p:cNvSpPr>
          <p:nvPr>
            <p:ph type="sldNum" sz="quarter" idx="5"/>
          </p:nvPr>
        </p:nvSpPr>
        <p:spPr/>
        <p:txBody>
          <a:bodyPr/>
          <a:lstStyle/>
          <a:p>
            <a:pPr rtl="0"/>
            <a:fld id="{5641018C-6CAF-B84E-B92C-ECB119457FBA}" type="slidenum">
              <a:rPr/>
              <a:pPr rtl="0"/>
              <a:t>38</a:t>
            </a:fld>
            <a:endParaRPr/>
          </a:p>
        </p:txBody>
      </p:sp>
    </p:spTree>
    <p:extLst>
      <p:ext uri="{BB962C8B-B14F-4D97-AF65-F5344CB8AC3E}">
        <p14:creationId xmlns:p14="http://schemas.microsoft.com/office/powerpoint/2010/main" xmlns:c15="http://schemas.microsoft.com/office/drawing/2012/chart" xmlns:c="http://schemas.openxmlformats.org/drawingml/2006/chart" xmlns="" val="24431526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14 - Concepts du routage</a:t>
            </a:r>
          </a:p>
          <a:p>
            <a:pPr rtl="0"/>
            <a:r>
              <a:rPr lang="fr-FR"/>
              <a:t>14.4 Table de routage IP</a:t>
            </a:r>
          </a:p>
          <a:p>
            <a:pPr rtl="0"/>
            <a:r>
              <a:rPr lang="fr-FR"/>
              <a:t>14.4.5 - Routes statiques</a:t>
            </a:r>
          </a:p>
        </p:txBody>
      </p:sp>
      <p:sp>
        <p:nvSpPr>
          <p:cNvPr id="4" name="Slide Number Placeholder 3"/>
          <p:cNvSpPr>
            <a:spLocks noGrp="1"/>
          </p:cNvSpPr>
          <p:nvPr>
            <p:ph type="sldNum" sz="quarter" idx="5"/>
          </p:nvPr>
        </p:nvSpPr>
        <p:spPr/>
        <p:txBody>
          <a:bodyPr/>
          <a:lstStyle/>
          <a:p>
            <a:pPr rtl="0"/>
            <a:fld id="{5641018C-6CAF-B84E-B92C-ECB119457FBA}" type="slidenum">
              <a:rPr/>
              <a:pPr rtl="0"/>
              <a:t>39</a:t>
            </a:fld>
            <a:endParaRPr/>
          </a:p>
        </p:txBody>
      </p:sp>
    </p:spTree>
    <p:extLst>
      <p:ext uri="{BB962C8B-B14F-4D97-AF65-F5344CB8AC3E}">
        <p14:creationId xmlns:p14="http://schemas.microsoft.com/office/powerpoint/2010/main" xmlns:c15="http://schemas.microsoft.com/office/drawing/2012/chart" xmlns:c="http://schemas.openxmlformats.org/drawingml/2006/chart" xmlns="" val="13166841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14 - Concepts du routage</a:t>
            </a:r>
          </a:p>
          <a:p>
            <a:pPr rtl="0"/>
            <a:r>
              <a:rPr lang="fr-FR"/>
              <a:t>14.4 Table de routage IP</a:t>
            </a:r>
          </a:p>
          <a:p>
            <a:pPr rtl="0"/>
            <a:r>
              <a:rPr lang="fr-FR"/>
              <a:t>14.4.6 - Routes statiques dans la table de routage IP</a:t>
            </a:r>
          </a:p>
        </p:txBody>
      </p:sp>
      <p:sp>
        <p:nvSpPr>
          <p:cNvPr id="4" name="Slide Number Placeholder 3"/>
          <p:cNvSpPr>
            <a:spLocks noGrp="1"/>
          </p:cNvSpPr>
          <p:nvPr>
            <p:ph type="sldNum" sz="quarter" idx="5"/>
          </p:nvPr>
        </p:nvSpPr>
        <p:spPr/>
        <p:txBody>
          <a:bodyPr/>
          <a:lstStyle/>
          <a:p>
            <a:pPr rtl="0"/>
            <a:fld id="{5641018C-6CAF-B84E-B92C-ECB119457FBA}" type="slidenum">
              <a:rPr/>
              <a:pPr rtl="0"/>
              <a:t>40</a:t>
            </a:fld>
            <a:endParaRPr/>
          </a:p>
        </p:txBody>
      </p:sp>
    </p:spTree>
    <p:extLst>
      <p:ext uri="{BB962C8B-B14F-4D97-AF65-F5344CB8AC3E}">
        <p14:creationId xmlns:p14="http://schemas.microsoft.com/office/powerpoint/2010/main" xmlns:c15="http://schemas.microsoft.com/office/drawing/2012/chart" xmlns:c="http://schemas.openxmlformats.org/drawingml/2006/chart" xmlns="" val="22308448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14 - Concepts du routage</a:t>
            </a:r>
          </a:p>
          <a:p>
            <a:pPr rtl="0"/>
            <a:r>
              <a:rPr lang="fr-FR"/>
              <a:t>14.4 Table de routage IP</a:t>
            </a:r>
          </a:p>
          <a:p>
            <a:pPr rtl="0"/>
            <a:r>
              <a:rPr lang="fr-FR"/>
              <a:t>14.4.7 - Protocoles de routage dynamiques.</a:t>
            </a:r>
          </a:p>
        </p:txBody>
      </p:sp>
      <p:sp>
        <p:nvSpPr>
          <p:cNvPr id="4" name="Slide Number Placeholder 3"/>
          <p:cNvSpPr>
            <a:spLocks noGrp="1"/>
          </p:cNvSpPr>
          <p:nvPr>
            <p:ph type="sldNum" sz="quarter" idx="5"/>
          </p:nvPr>
        </p:nvSpPr>
        <p:spPr/>
        <p:txBody>
          <a:bodyPr/>
          <a:lstStyle/>
          <a:p>
            <a:pPr rtl="0"/>
            <a:fld id="{5641018C-6CAF-B84E-B92C-ECB119457FBA}" type="slidenum">
              <a:rPr/>
              <a:pPr rtl="0"/>
              <a:t>41</a:t>
            </a:fld>
            <a:endParaRPr/>
          </a:p>
        </p:txBody>
      </p:sp>
    </p:spTree>
    <p:extLst>
      <p:ext uri="{BB962C8B-B14F-4D97-AF65-F5344CB8AC3E}">
        <p14:creationId xmlns:p14="http://schemas.microsoft.com/office/powerpoint/2010/main" xmlns:c15="http://schemas.microsoft.com/office/drawing/2012/chart" xmlns:c="http://schemas.openxmlformats.org/drawingml/2006/chart" xmlns="" val="2727039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xmlns:c15="http://schemas.microsoft.com/office/drawing/2012/chart" xmlns:c="http://schemas.openxmlformats.org/drawingml/2006/chart" xmlns="">
                <a:solidFill>
                  <a:srgbClr val="FFFFFF"/>
                </a:solidFill>
              </a14:hiddenFill>
            </a:ext>
            <a:ext uri="{91240B29-F687-4F45-9708-019B960494DF}">
              <a14:hiddenLine xmlns:a14="http://schemas.microsoft.com/office/drawing/2010/main" xmlns:c15="http://schemas.microsoft.com/office/drawing/2012/chart" xmlns:c="http://schemas.openxmlformats.org/drawingml/2006/chart" xmlns=""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rtl="0"/>
            <a:fld id="{0A313ED8-785B-4D16-9B17-4143385249B9}" type="slidenum">
              <a:rPr sz="800" b="0"/>
              <a:pPr algn="r" rtl="0"/>
              <a:t>6</a:t>
            </a:fld>
            <a:endParaRPr sz="800" b="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xmlns:c15="http://schemas.microsoft.com/office/drawing/2012/chart" xmlns:c="http://schemas.openxmlformats.org/drawingml/2006/chart" xmlns="">
                <a:solidFill>
                  <a:srgbClr val="FFFFFF"/>
                </a:solidFill>
              </a14:hiddenFill>
            </a:ext>
            <a:ext uri="{91240B29-F687-4F45-9708-019B960494DF}">
              <a14:hiddenLine xmlns:a14="http://schemas.microsoft.com/office/drawing/2010/main" xmlns:c15="http://schemas.microsoft.com/office/drawing/2012/chart" xmlns:c="http://schemas.openxmlformats.org/drawingml/2006/chart" xmlns=""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xmlns:c15="http://schemas.microsoft.com/office/drawing/2012/chart" xmlns:c="http://schemas.openxmlformats.org/drawingml/2006/chart" xmlns="" val="1687453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14 - Concepts du routage</a:t>
            </a:r>
          </a:p>
          <a:p>
            <a:pPr rtl="0"/>
            <a:r>
              <a:rPr lang="fr-FR"/>
              <a:t>14.4 - Table de routage IP</a:t>
            </a:r>
          </a:p>
          <a:p>
            <a:pPr rtl="0"/>
            <a:r>
              <a:rPr lang="fr-FR"/>
              <a:t>14.4.8 - Routes dynamiques dans la table de routage</a:t>
            </a:r>
          </a:p>
        </p:txBody>
      </p:sp>
      <p:sp>
        <p:nvSpPr>
          <p:cNvPr id="4" name="Slide Number Placeholder 3"/>
          <p:cNvSpPr>
            <a:spLocks noGrp="1"/>
          </p:cNvSpPr>
          <p:nvPr>
            <p:ph type="sldNum" sz="quarter" idx="5"/>
          </p:nvPr>
        </p:nvSpPr>
        <p:spPr/>
        <p:txBody>
          <a:bodyPr/>
          <a:lstStyle/>
          <a:p>
            <a:pPr rtl="0"/>
            <a:fld id="{5641018C-6CAF-B84E-B92C-ECB119457FBA}" type="slidenum">
              <a:rPr/>
              <a:pPr rtl="0"/>
              <a:t>42</a:t>
            </a:fld>
            <a:endParaRPr/>
          </a:p>
        </p:txBody>
      </p:sp>
    </p:spTree>
    <p:extLst>
      <p:ext uri="{BB962C8B-B14F-4D97-AF65-F5344CB8AC3E}">
        <p14:creationId xmlns:p14="http://schemas.microsoft.com/office/powerpoint/2010/main" xmlns:c15="http://schemas.microsoft.com/office/drawing/2012/chart" xmlns:c="http://schemas.openxmlformats.org/drawingml/2006/chart" xmlns="" val="17680207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14 - Concepts du routage</a:t>
            </a:r>
          </a:p>
          <a:p>
            <a:pPr rtl="0"/>
            <a:r>
              <a:rPr lang="fr-FR"/>
              <a:t>14.4 - Table de routage IP</a:t>
            </a:r>
          </a:p>
          <a:p>
            <a:pPr rtl="0"/>
            <a:r>
              <a:rPr lang="fr-FR"/>
              <a:t>14.4.9 - Route par défaut</a:t>
            </a:r>
          </a:p>
        </p:txBody>
      </p:sp>
      <p:sp>
        <p:nvSpPr>
          <p:cNvPr id="4" name="Slide Number Placeholder 3"/>
          <p:cNvSpPr>
            <a:spLocks noGrp="1"/>
          </p:cNvSpPr>
          <p:nvPr>
            <p:ph type="sldNum" sz="quarter" idx="5"/>
          </p:nvPr>
        </p:nvSpPr>
        <p:spPr/>
        <p:txBody>
          <a:bodyPr/>
          <a:lstStyle/>
          <a:p>
            <a:pPr rtl="0"/>
            <a:fld id="{5641018C-6CAF-B84E-B92C-ECB119457FBA}" type="slidenum">
              <a:rPr/>
              <a:pPr rtl="0"/>
              <a:t>43</a:t>
            </a:fld>
            <a:endParaRPr/>
          </a:p>
        </p:txBody>
      </p:sp>
    </p:spTree>
    <p:extLst>
      <p:ext uri="{BB962C8B-B14F-4D97-AF65-F5344CB8AC3E}">
        <p14:creationId xmlns:p14="http://schemas.microsoft.com/office/powerpoint/2010/main" xmlns:c15="http://schemas.microsoft.com/office/drawing/2012/chart" xmlns:c="http://schemas.openxmlformats.org/drawingml/2006/chart" xmlns="" val="12848462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14 - Concepts du routage</a:t>
            </a:r>
          </a:p>
          <a:p>
            <a:pPr rtl="0"/>
            <a:r>
              <a:rPr lang="fr-FR"/>
              <a:t>14.4 - Table de routage IP</a:t>
            </a:r>
          </a:p>
          <a:p>
            <a:pPr rtl="0"/>
            <a:r>
              <a:rPr lang="fr-FR"/>
              <a:t>14.4.10 - </a:t>
            </a:r>
            <a:r>
              <a:rPr lang="fr-FR" sz="1200"/>
              <a:t>Structure d'une table de routage IPv4</a:t>
            </a:r>
          </a:p>
        </p:txBody>
      </p:sp>
      <p:sp>
        <p:nvSpPr>
          <p:cNvPr id="4" name="Slide Number Placeholder 3"/>
          <p:cNvSpPr>
            <a:spLocks noGrp="1"/>
          </p:cNvSpPr>
          <p:nvPr>
            <p:ph type="sldNum" sz="quarter" idx="5"/>
          </p:nvPr>
        </p:nvSpPr>
        <p:spPr/>
        <p:txBody>
          <a:bodyPr/>
          <a:lstStyle/>
          <a:p>
            <a:pPr rtl="0"/>
            <a:fld id="{5641018C-6CAF-B84E-B92C-ECB119457FBA}" type="slidenum">
              <a:rPr/>
              <a:pPr rtl="0"/>
              <a:t>44</a:t>
            </a:fld>
            <a:endParaRPr/>
          </a:p>
        </p:txBody>
      </p:sp>
    </p:spTree>
    <p:extLst>
      <p:ext uri="{BB962C8B-B14F-4D97-AF65-F5344CB8AC3E}">
        <p14:creationId xmlns:p14="http://schemas.microsoft.com/office/powerpoint/2010/main" xmlns:c15="http://schemas.microsoft.com/office/drawing/2012/chart" xmlns:c="http://schemas.openxmlformats.org/drawingml/2006/chart" xmlns="" val="8612959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14 - Concepts du routage</a:t>
            </a:r>
          </a:p>
          <a:p>
            <a:pPr rtl="0"/>
            <a:r>
              <a:rPr lang="fr-FR"/>
              <a:t>14.4 - Table de routage IP</a:t>
            </a:r>
          </a:p>
          <a:p>
            <a:pPr rtl="0"/>
            <a:r>
              <a:rPr lang="fr-FR"/>
              <a:t>14.4.10 - </a:t>
            </a:r>
            <a:r>
              <a:rPr lang="fr-FR" sz="1200"/>
              <a:t>Structure d'une table de routage IPv4</a:t>
            </a:r>
          </a:p>
        </p:txBody>
      </p:sp>
      <p:sp>
        <p:nvSpPr>
          <p:cNvPr id="4" name="Slide Number Placeholder 3"/>
          <p:cNvSpPr>
            <a:spLocks noGrp="1"/>
          </p:cNvSpPr>
          <p:nvPr>
            <p:ph type="sldNum" sz="quarter" idx="5"/>
          </p:nvPr>
        </p:nvSpPr>
        <p:spPr/>
        <p:txBody>
          <a:bodyPr/>
          <a:lstStyle/>
          <a:p>
            <a:pPr rtl="0"/>
            <a:fld id="{5641018C-6CAF-B84E-B92C-ECB119457FBA}" type="slidenum">
              <a:rPr/>
              <a:pPr rtl="0"/>
              <a:t>45</a:t>
            </a:fld>
            <a:endParaRPr/>
          </a:p>
        </p:txBody>
      </p:sp>
    </p:spTree>
    <p:extLst>
      <p:ext uri="{BB962C8B-B14F-4D97-AF65-F5344CB8AC3E}">
        <p14:creationId xmlns:p14="http://schemas.microsoft.com/office/powerpoint/2010/main" xmlns:c15="http://schemas.microsoft.com/office/drawing/2012/chart" xmlns:c="http://schemas.openxmlformats.org/drawingml/2006/chart" xmlns="" val="20139821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14 - Concepts du routage</a:t>
            </a:r>
          </a:p>
          <a:p>
            <a:pPr rtl="0"/>
            <a:r>
              <a:rPr lang="fr-FR"/>
              <a:t>14.4 - Table de routage IP</a:t>
            </a:r>
          </a:p>
          <a:p>
            <a:pPr rtl="0"/>
            <a:r>
              <a:rPr lang="fr-FR"/>
              <a:t>14.4.11 - </a:t>
            </a:r>
            <a:r>
              <a:rPr lang="fr-FR" sz="1200"/>
              <a:t>Structure d'une table de routage IPv6</a:t>
            </a:r>
          </a:p>
        </p:txBody>
      </p:sp>
      <p:sp>
        <p:nvSpPr>
          <p:cNvPr id="4" name="Slide Number Placeholder 3"/>
          <p:cNvSpPr>
            <a:spLocks noGrp="1"/>
          </p:cNvSpPr>
          <p:nvPr>
            <p:ph type="sldNum" sz="quarter" idx="5"/>
          </p:nvPr>
        </p:nvSpPr>
        <p:spPr/>
        <p:txBody>
          <a:bodyPr/>
          <a:lstStyle/>
          <a:p>
            <a:pPr rtl="0"/>
            <a:fld id="{5641018C-6CAF-B84E-B92C-ECB119457FBA}" type="slidenum">
              <a:rPr/>
              <a:pPr rtl="0"/>
              <a:t>46</a:t>
            </a:fld>
            <a:endParaRPr/>
          </a:p>
        </p:txBody>
      </p:sp>
    </p:spTree>
    <p:extLst>
      <p:ext uri="{BB962C8B-B14F-4D97-AF65-F5344CB8AC3E}">
        <p14:creationId xmlns:p14="http://schemas.microsoft.com/office/powerpoint/2010/main" xmlns:c15="http://schemas.microsoft.com/office/drawing/2012/chart" xmlns:c="http://schemas.openxmlformats.org/drawingml/2006/chart" xmlns="" val="5313111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14 - Concepts du routage</a:t>
            </a:r>
          </a:p>
          <a:p>
            <a:pPr rtl="0"/>
            <a:r>
              <a:rPr lang="fr-FR"/>
              <a:t>14.4 - Table de routage IP</a:t>
            </a:r>
          </a:p>
          <a:p>
            <a:pPr rtl="0"/>
            <a:r>
              <a:rPr lang="fr-FR"/>
              <a:t>14.4.12 -Distance administrative</a:t>
            </a:r>
          </a:p>
        </p:txBody>
      </p:sp>
      <p:sp>
        <p:nvSpPr>
          <p:cNvPr id="4" name="Slide Number Placeholder 3"/>
          <p:cNvSpPr>
            <a:spLocks noGrp="1"/>
          </p:cNvSpPr>
          <p:nvPr>
            <p:ph type="sldNum" sz="quarter" idx="5"/>
          </p:nvPr>
        </p:nvSpPr>
        <p:spPr/>
        <p:txBody>
          <a:bodyPr/>
          <a:lstStyle/>
          <a:p>
            <a:pPr rtl="0"/>
            <a:fld id="{5641018C-6CAF-B84E-B92C-ECB119457FBA}" type="slidenum">
              <a:rPr/>
              <a:pPr rtl="0"/>
              <a:t>47</a:t>
            </a:fld>
            <a:endParaRPr/>
          </a:p>
        </p:txBody>
      </p:sp>
    </p:spTree>
    <p:extLst>
      <p:ext uri="{BB962C8B-B14F-4D97-AF65-F5344CB8AC3E}">
        <p14:creationId xmlns:p14="http://schemas.microsoft.com/office/powerpoint/2010/main" xmlns:c15="http://schemas.microsoft.com/office/drawing/2012/chart" xmlns:c="http://schemas.openxmlformats.org/drawingml/2006/chart" xmlns="" val="7958666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14 - Concepts du routage</a:t>
            </a:r>
          </a:p>
          <a:p>
            <a:pPr rtl="0"/>
            <a:r>
              <a:rPr lang="fr-FR"/>
              <a:t>14.4 - Table de routage IP</a:t>
            </a:r>
          </a:p>
          <a:p>
            <a:pPr rtl="0"/>
            <a:r>
              <a:rPr lang="fr-FR"/>
              <a:t>14.4.12 - Distance administrative (suite)</a:t>
            </a:r>
          </a:p>
          <a:p>
            <a:pPr rtl="0"/>
            <a:r>
              <a:rPr lang="fr-FR"/>
              <a:t>14.4.13 - Vérifiez votre compréhension - Table de routage IP</a:t>
            </a:r>
          </a:p>
        </p:txBody>
      </p:sp>
      <p:sp>
        <p:nvSpPr>
          <p:cNvPr id="4" name="Slide Number Placeholder 3"/>
          <p:cNvSpPr>
            <a:spLocks noGrp="1"/>
          </p:cNvSpPr>
          <p:nvPr>
            <p:ph type="sldNum" sz="quarter" idx="5"/>
          </p:nvPr>
        </p:nvSpPr>
        <p:spPr/>
        <p:txBody>
          <a:bodyPr/>
          <a:lstStyle/>
          <a:p>
            <a:pPr rtl="0"/>
            <a:fld id="{5641018C-6CAF-B84E-B92C-ECB119457FBA}" type="slidenum">
              <a:rPr/>
              <a:pPr rtl="0"/>
              <a:t>48</a:t>
            </a:fld>
            <a:endParaRPr/>
          </a:p>
        </p:txBody>
      </p:sp>
    </p:spTree>
    <p:extLst>
      <p:ext uri="{BB962C8B-B14F-4D97-AF65-F5344CB8AC3E}">
        <p14:creationId xmlns:p14="http://schemas.microsoft.com/office/powerpoint/2010/main" xmlns:c15="http://schemas.microsoft.com/office/drawing/2012/chart" xmlns:c="http://schemas.openxmlformats.org/drawingml/2006/chart" xmlns="" val="41150011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14 - Concepts du routage</a:t>
            </a:r>
          </a:p>
          <a:p>
            <a:pPr rtl="0"/>
            <a:r>
              <a:rPr lang="fr-FR"/>
              <a:t>14.5 - Routages statique et dynamique</a:t>
            </a:r>
          </a:p>
        </p:txBody>
      </p:sp>
      <p:sp>
        <p:nvSpPr>
          <p:cNvPr id="4" name="Slide Number Placeholder 3"/>
          <p:cNvSpPr>
            <a:spLocks noGrp="1"/>
          </p:cNvSpPr>
          <p:nvPr>
            <p:ph type="sldNum" sz="quarter" idx="10"/>
          </p:nvPr>
        </p:nvSpPr>
        <p:spPr/>
        <p:txBody>
          <a:bodyPr/>
          <a:lstStyle/>
          <a:p>
            <a:pPr rtl="0"/>
            <a:fld id="{5641018C-6CAF-B84E-B92C-ECB119457FBA}" type="slidenum">
              <a:rPr/>
              <a:pPr rtl="0"/>
              <a:t>49</a:t>
            </a:fld>
            <a:endParaRPr/>
          </a:p>
        </p:txBody>
      </p:sp>
    </p:spTree>
    <p:extLst>
      <p:ext uri="{BB962C8B-B14F-4D97-AF65-F5344CB8AC3E}">
        <p14:creationId xmlns:p14="http://schemas.microsoft.com/office/powerpoint/2010/main" xmlns:c15="http://schemas.microsoft.com/office/drawing/2012/chart" xmlns:c="http://schemas.openxmlformats.org/drawingml/2006/chart" xmlns="" val="29337376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14 - Concepts du routage</a:t>
            </a:r>
          </a:p>
          <a:p>
            <a:pPr rtl="0"/>
            <a:r>
              <a:rPr lang="fr-FR"/>
              <a:t>14.5 - Routages statique et dynamique</a:t>
            </a:r>
          </a:p>
          <a:p>
            <a:pPr rtl="0"/>
            <a:r>
              <a:rPr lang="fr-FR"/>
              <a:t>14.5.1 - Statique ou dynamique?</a:t>
            </a:r>
          </a:p>
        </p:txBody>
      </p:sp>
      <p:sp>
        <p:nvSpPr>
          <p:cNvPr id="4" name="Slide Number Placeholder 3"/>
          <p:cNvSpPr>
            <a:spLocks noGrp="1"/>
          </p:cNvSpPr>
          <p:nvPr>
            <p:ph type="sldNum" sz="quarter" idx="5"/>
          </p:nvPr>
        </p:nvSpPr>
        <p:spPr/>
        <p:txBody>
          <a:bodyPr/>
          <a:lstStyle/>
          <a:p>
            <a:pPr rtl="0"/>
            <a:fld id="{5641018C-6CAF-B84E-B92C-ECB119457FBA}" type="slidenum">
              <a:rPr/>
              <a:pPr rtl="0"/>
              <a:t>50</a:t>
            </a:fld>
            <a:endParaRPr/>
          </a:p>
        </p:txBody>
      </p:sp>
    </p:spTree>
    <p:extLst>
      <p:ext uri="{BB962C8B-B14F-4D97-AF65-F5344CB8AC3E}">
        <p14:creationId xmlns:p14="http://schemas.microsoft.com/office/powerpoint/2010/main" xmlns:c15="http://schemas.microsoft.com/office/drawing/2012/chart" xmlns:c="http://schemas.openxmlformats.org/drawingml/2006/chart" xmlns="" val="4659603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14 - Concepts du routage</a:t>
            </a:r>
          </a:p>
          <a:p>
            <a:pPr rtl="0"/>
            <a:r>
              <a:rPr lang="fr-FR"/>
              <a:t>14.5 - Routages statique et dynamique</a:t>
            </a:r>
          </a:p>
          <a:p>
            <a:pPr rtl="0"/>
            <a:r>
              <a:rPr lang="fr-FR"/>
              <a:t>14.5.1 - Statique ou dynamique? (Suite)</a:t>
            </a:r>
          </a:p>
        </p:txBody>
      </p:sp>
      <p:sp>
        <p:nvSpPr>
          <p:cNvPr id="4" name="Slide Number Placeholder 3"/>
          <p:cNvSpPr>
            <a:spLocks noGrp="1"/>
          </p:cNvSpPr>
          <p:nvPr>
            <p:ph type="sldNum" sz="quarter" idx="5"/>
          </p:nvPr>
        </p:nvSpPr>
        <p:spPr/>
        <p:txBody>
          <a:bodyPr/>
          <a:lstStyle/>
          <a:p>
            <a:pPr rtl="0"/>
            <a:fld id="{5641018C-6CAF-B84E-B92C-ECB119457FBA}" type="slidenum">
              <a:rPr/>
              <a:pPr rtl="0"/>
              <a:t>51</a:t>
            </a:fld>
            <a:endParaRPr/>
          </a:p>
        </p:txBody>
      </p:sp>
    </p:spTree>
    <p:extLst>
      <p:ext uri="{BB962C8B-B14F-4D97-AF65-F5344CB8AC3E}">
        <p14:creationId xmlns:p14="http://schemas.microsoft.com/office/powerpoint/2010/main" xmlns:c15="http://schemas.microsoft.com/office/drawing/2012/chart" xmlns:c="http://schemas.openxmlformats.org/drawingml/2006/chart" xmlns="" val="1919774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xmlns:c15="http://schemas.microsoft.com/office/drawing/2012/chart" xmlns:c="http://schemas.openxmlformats.org/drawingml/2006/chart" xmlns="">
                <a:solidFill>
                  <a:srgbClr val="FFFFFF"/>
                </a:solidFill>
              </a14:hiddenFill>
            </a:ext>
            <a:ext uri="{91240B29-F687-4F45-9708-019B960494DF}">
              <a14:hiddenLine xmlns:a14="http://schemas.microsoft.com/office/drawing/2010/main" xmlns:c15="http://schemas.microsoft.com/office/drawing/2012/chart" xmlns:c="http://schemas.openxmlformats.org/drawingml/2006/chart" xmlns=""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rtl="0"/>
            <a:fld id="{7391C207-9349-46D5-9D89-8ADDA5014D1F}" type="slidenum">
              <a:rPr sz="800" b="0"/>
              <a:pPr algn="r" rtl="0"/>
              <a:t>7</a:t>
            </a:fld>
            <a:endParaRPr sz="800" b="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xmlns:c15="http://schemas.microsoft.com/office/drawing/2012/chart" xmlns:c="http://schemas.openxmlformats.org/drawingml/2006/chart" xmlns="">
                <a:solidFill>
                  <a:srgbClr val="FFFFFF"/>
                </a:solidFill>
              </a14:hiddenFill>
            </a:ext>
            <a:ext uri="{91240B29-F687-4F45-9708-019B960494DF}">
              <a14:hiddenLine xmlns:a14="http://schemas.microsoft.com/office/drawing/2010/main" xmlns:c15="http://schemas.microsoft.com/office/drawing/2012/chart" xmlns:c="http://schemas.openxmlformats.org/drawingml/2006/chart" xmlns=""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xmlns:c15="http://schemas.microsoft.com/office/drawing/2012/chart" xmlns:c="http://schemas.openxmlformats.org/drawingml/2006/chart" xmlns="" val="21546002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14 - Concepts du routage</a:t>
            </a:r>
          </a:p>
          <a:p>
            <a:pPr rtl="0"/>
            <a:r>
              <a:rPr lang="fr-FR"/>
              <a:t>14.5 - Routages statique et dynamique</a:t>
            </a:r>
          </a:p>
          <a:p>
            <a:pPr rtl="0"/>
            <a:r>
              <a:rPr lang="fr-FR"/>
              <a:t>14.5.1 - Statique ou dynamique? (Suite)</a:t>
            </a:r>
          </a:p>
        </p:txBody>
      </p:sp>
      <p:sp>
        <p:nvSpPr>
          <p:cNvPr id="4" name="Slide Number Placeholder 3"/>
          <p:cNvSpPr>
            <a:spLocks noGrp="1"/>
          </p:cNvSpPr>
          <p:nvPr>
            <p:ph type="sldNum" sz="quarter" idx="5"/>
          </p:nvPr>
        </p:nvSpPr>
        <p:spPr/>
        <p:txBody>
          <a:bodyPr/>
          <a:lstStyle/>
          <a:p>
            <a:pPr rtl="0"/>
            <a:fld id="{5641018C-6CAF-B84E-B92C-ECB119457FBA}" type="slidenum">
              <a:rPr/>
              <a:pPr rtl="0"/>
              <a:t>52</a:t>
            </a:fld>
            <a:endParaRPr/>
          </a:p>
        </p:txBody>
      </p:sp>
    </p:spTree>
    <p:extLst>
      <p:ext uri="{BB962C8B-B14F-4D97-AF65-F5344CB8AC3E}">
        <p14:creationId xmlns:p14="http://schemas.microsoft.com/office/powerpoint/2010/main" xmlns:c15="http://schemas.microsoft.com/office/drawing/2012/chart" xmlns:c="http://schemas.openxmlformats.org/drawingml/2006/chart" xmlns="" val="17919852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14 - Concepts du routage</a:t>
            </a:r>
          </a:p>
          <a:p>
            <a:pPr rtl="0"/>
            <a:r>
              <a:rPr lang="fr-FR"/>
              <a:t>14.5 - Routages statique et dynamique</a:t>
            </a:r>
          </a:p>
          <a:p>
            <a:pPr rtl="0"/>
            <a:r>
              <a:rPr lang="fr-FR"/>
              <a:t>14.5.2 - Évolution du routage dynamique</a:t>
            </a:r>
          </a:p>
        </p:txBody>
      </p:sp>
      <p:sp>
        <p:nvSpPr>
          <p:cNvPr id="4" name="Slide Number Placeholder 3"/>
          <p:cNvSpPr>
            <a:spLocks noGrp="1"/>
          </p:cNvSpPr>
          <p:nvPr>
            <p:ph type="sldNum" sz="quarter" idx="5"/>
          </p:nvPr>
        </p:nvSpPr>
        <p:spPr/>
        <p:txBody>
          <a:bodyPr/>
          <a:lstStyle/>
          <a:p>
            <a:pPr rtl="0"/>
            <a:fld id="{5641018C-6CAF-B84E-B92C-ECB119457FBA}" type="slidenum">
              <a:rPr/>
              <a:pPr rtl="0"/>
              <a:t>53</a:t>
            </a:fld>
            <a:endParaRPr/>
          </a:p>
        </p:txBody>
      </p:sp>
    </p:spTree>
    <p:extLst>
      <p:ext uri="{BB962C8B-B14F-4D97-AF65-F5344CB8AC3E}">
        <p14:creationId xmlns:p14="http://schemas.microsoft.com/office/powerpoint/2010/main" xmlns:c15="http://schemas.microsoft.com/office/drawing/2012/chart" xmlns:c="http://schemas.openxmlformats.org/drawingml/2006/chart" xmlns="" val="30900201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14 - Concepts du routage</a:t>
            </a:r>
          </a:p>
          <a:p>
            <a:pPr rtl="0"/>
            <a:r>
              <a:rPr lang="fr-FR"/>
              <a:t>14.5 - Routages statique et dynamique</a:t>
            </a:r>
          </a:p>
          <a:p>
            <a:pPr rtl="0"/>
            <a:r>
              <a:rPr lang="fr-FR"/>
              <a:t>14.5.2 - Évolution du routage dynamique (suite)</a:t>
            </a:r>
          </a:p>
        </p:txBody>
      </p:sp>
      <p:sp>
        <p:nvSpPr>
          <p:cNvPr id="4" name="Slide Number Placeholder 3"/>
          <p:cNvSpPr>
            <a:spLocks noGrp="1"/>
          </p:cNvSpPr>
          <p:nvPr>
            <p:ph type="sldNum" sz="quarter" idx="5"/>
          </p:nvPr>
        </p:nvSpPr>
        <p:spPr/>
        <p:txBody>
          <a:bodyPr/>
          <a:lstStyle/>
          <a:p>
            <a:pPr rtl="0"/>
            <a:fld id="{5641018C-6CAF-B84E-B92C-ECB119457FBA}" type="slidenum">
              <a:rPr/>
              <a:pPr rtl="0"/>
              <a:t>54</a:t>
            </a:fld>
            <a:endParaRPr/>
          </a:p>
        </p:txBody>
      </p:sp>
    </p:spTree>
    <p:extLst>
      <p:ext uri="{BB962C8B-B14F-4D97-AF65-F5344CB8AC3E}">
        <p14:creationId xmlns:p14="http://schemas.microsoft.com/office/powerpoint/2010/main" xmlns:c15="http://schemas.microsoft.com/office/drawing/2012/chart" xmlns:c="http://schemas.openxmlformats.org/drawingml/2006/chart" xmlns="" val="1716725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14 - Concepts du routage</a:t>
            </a:r>
          </a:p>
          <a:p>
            <a:pPr rtl="0"/>
            <a:r>
              <a:rPr lang="fr-FR"/>
              <a:t>14.5 - Routages statique et dynamique</a:t>
            </a:r>
          </a:p>
          <a:p>
            <a:pPr rtl="0"/>
            <a:r>
              <a:rPr lang="fr-FR"/>
              <a:t>14.5.3 - Concepts du protocole de routage dynamique</a:t>
            </a:r>
          </a:p>
        </p:txBody>
      </p:sp>
      <p:sp>
        <p:nvSpPr>
          <p:cNvPr id="4" name="Slide Number Placeholder 3"/>
          <p:cNvSpPr>
            <a:spLocks noGrp="1"/>
          </p:cNvSpPr>
          <p:nvPr>
            <p:ph type="sldNum" sz="quarter" idx="5"/>
          </p:nvPr>
        </p:nvSpPr>
        <p:spPr/>
        <p:txBody>
          <a:bodyPr/>
          <a:lstStyle/>
          <a:p>
            <a:pPr rtl="0"/>
            <a:fld id="{5641018C-6CAF-B84E-B92C-ECB119457FBA}" type="slidenum">
              <a:rPr/>
              <a:pPr rtl="0"/>
              <a:t>55</a:t>
            </a:fld>
            <a:endParaRPr/>
          </a:p>
        </p:txBody>
      </p:sp>
    </p:spTree>
    <p:extLst>
      <p:ext uri="{BB962C8B-B14F-4D97-AF65-F5344CB8AC3E}">
        <p14:creationId xmlns:p14="http://schemas.microsoft.com/office/powerpoint/2010/main" xmlns:c15="http://schemas.microsoft.com/office/drawing/2012/chart" xmlns:c="http://schemas.openxmlformats.org/drawingml/2006/chart" xmlns="" val="42052967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14 - Concepts du routage</a:t>
            </a:r>
          </a:p>
          <a:p>
            <a:pPr rtl="0"/>
            <a:r>
              <a:rPr lang="fr-FR"/>
              <a:t>14.5 - Routages statique et dynamique</a:t>
            </a:r>
          </a:p>
          <a:p>
            <a:pPr rtl="0"/>
            <a:r>
              <a:rPr lang="fr-FR"/>
              <a:t>14.5.3 - Concepts du protocole de routage dynamique (suite)</a:t>
            </a:r>
          </a:p>
        </p:txBody>
      </p:sp>
      <p:sp>
        <p:nvSpPr>
          <p:cNvPr id="4" name="Slide Number Placeholder 3"/>
          <p:cNvSpPr>
            <a:spLocks noGrp="1"/>
          </p:cNvSpPr>
          <p:nvPr>
            <p:ph type="sldNum" sz="quarter" idx="5"/>
          </p:nvPr>
        </p:nvSpPr>
        <p:spPr/>
        <p:txBody>
          <a:bodyPr/>
          <a:lstStyle/>
          <a:p>
            <a:pPr rtl="0"/>
            <a:fld id="{5641018C-6CAF-B84E-B92C-ECB119457FBA}" type="slidenum">
              <a:rPr/>
              <a:pPr rtl="0"/>
              <a:t>56</a:t>
            </a:fld>
            <a:endParaRPr/>
          </a:p>
        </p:txBody>
      </p:sp>
    </p:spTree>
    <p:extLst>
      <p:ext uri="{BB962C8B-B14F-4D97-AF65-F5344CB8AC3E}">
        <p14:creationId xmlns:p14="http://schemas.microsoft.com/office/powerpoint/2010/main" xmlns:c15="http://schemas.microsoft.com/office/drawing/2012/chart" xmlns:c="http://schemas.openxmlformats.org/drawingml/2006/chart" xmlns="" val="30092446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14 - Concepts du routage</a:t>
            </a:r>
          </a:p>
          <a:p>
            <a:pPr rtl="0"/>
            <a:r>
              <a:rPr lang="fr-FR"/>
              <a:t>14.5 - Routages statique et dynamique</a:t>
            </a:r>
          </a:p>
          <a:p>
            <a:pPr rtl="0"/>
            <a:r>
              <a:rPr lang="fr-FR"/>
              <a:t>14.5.4 - Meilleur chemin</a:t>
            </a:r>
          </a:p>
        </p:txBody>
      </p:sp>
      <p:sp>
        <p:nvSpPr>
          <p:cNvPr id="4" name="Slide Number Placeholder 3"/>
          <p:cNvSpPr>
            <a:spLocks noGrp="1"/>
          </p:cNvSpPr>
          <p:nvPr>
            <p:ph type="sldNum" sz="quarter" idx="5"/>
          </p:nvPr>
        </p:nvSpPr>
        <p:spPr/>
        <p:txBody>
          <a:bodyPr/>
          <a:lstStyle/>
          <a:p>
            <a:pPr rtl="0"/>
            <a:fld id="{5641018C-6CAF-B84E-B92C-ECB119457FBA}" type="slidenum">
              <a:rPr/>
              <a:pPr rtl="0"/>
              <a:t>57</a:t>
            </a:fld>
            <a:endParaRPr/>
          </a:p>
        </p:txBody>
      </p:sp>
    </p:spTree>
    <p:extLst>
      <p:ext uri="{BB962C8B-B14F-4D97-AF65-F5344CB8AC3E}">
        <p14:creationId xmlns:p14="http://schemas.microsoft.com/office/powerpoint/2010/main" xmlns:c15="http://schemas.microsoft.com/office/drawing/2012/chart" xmlns:c="http://schemas.openxmlformats.org/drawingml/2006/chart" xmlns="" val="19596885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14 - Concepts du routage</a:t>
            </a:r>
          </a:p>
          <a:p>
            <a:pPr rtl="0"/>
            <a:r>
              <a:rPr lang="fr-FR"/>
              <a:t>14.5 - Routages statique et dynamique</a:t>
            </a:r>
          </a:p>
          <a:p>
            <a:pPr rtl="0"/>
            <a:r>
              <a:rPr lang="fr-FR"/>
              <a:t>14.5.5 - Équilibrage de charge</a:t>
            </a:r>
          </a:p>
          <a:p>
            <a:pPr rtl="0"/>
            <a:r>
              <a:rPr lang="fr-FR"/>
              <a:t>14.5.6 - Vérifiez votre compréhension - Routage dynamique et statique</a:t>
            </a:r>
          </a:p>
        </p:txBody>
      </p:sp>
      <p:sp>
        <p:nvSpPr>
          <p:cNvPr id="4" name="Slide Number Placeholder 3"/>
          <p:cNvSpPr>
            <a:spLocks noGrp="1"/>
          </p:cNvSpPr>
          <p:nvPr>
            <p:ph type="sldNum" sz="quarter" idx="5"/>
          </p:nvPr>
        </p:nvSpPr>
        <p:spPr/>
        <p:txBody>
          <a:bodyPr/>
          <a:lstStyle/>
          <a:p>
            <a:pPr rtl="0"/>
            <a:fld id="{5641018C-6CAF-B84E-B92C-ECB119457FBA}" type="slidenum">
              <a:rPr/>
              <a:pPr rtl="0"/>
              <a:t>58</a:t>
            </a:fld>
            <a:endParaRPr/>
          </a:p>
        </p:txBody>
      </p:sp>
    </p:spTree>
    <p:extLst>
      <p:ext uri="{BB962C8B-B14F-4D97-AF65-F5344CB8AC3E}">
        <p14:creationId xmlns:p14="http://schemas.microsoft.com/office/powerpoint/2010/main" xmlns:c15="http://schemas.microsoft.com/office/drawing/2012/chart" xmlns:c="http://schemas.openxmlformats.org/drawingml/2006/chart" xmlns="" val="7571910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14 - Concepts du routage</a:t>
            </a:r>
          </a:p>
          <a:p>
            <a:pPr rtl="0"/>
            <a:r>
              <a:rPr lang="fr-FR"/>
              <a:t>14.6 - Module pratique et questionnaire</a:t>
            </a:r>
          </a:p>
        </p:txBody>
      </p:sp>
      <p:sp>
        <p:nvSpPr>
          <p:cNvPr id="4" name="Slide Number Placeholder 3"/>
          <p:cNvSpPr>
            <a:spLocks noGrp="1"/>
          </p:cNvSpPr>
          <p:nvPr>
            <p:ph type="sldNum" sz="quarter" idx="10"/>
          </p:nvPr>
        </p:nvSpPr>
        <p:spPr/>
        <p:txBody>
          <a:bodyPr/>
          <a:lstStyle/>
          <a:p>
            <a:pPr rtl="0"/>
            <a:fld id="{5641018C-6CAF-B84E-B92C-ECB119457FBA}" type="slidenum">
              <a:rPr/>
              <a:pPr rtl="0"/>
              <a:t>59</a:t>
            </a:fld>
            <a:endParaRPr/>
          </a:p>
        </p:txBody>
      </p:sp>
    </p:spTree>
    <p:extLst>
      <p:ext uri="{BB962C8B-B14F-4D97-AF65-F5344CB8AC3E}">
        <p14:creationId xmlns:p14="http://schemas.microsoft.com/office/powerpoint/2010/main" xmlns:c15="http://schemas.microsoft.com/office/drawing/2012/chart" xmlns:c="http://schemas.openxmlformats.org/drawingml/2006/chart" xmlns="" val="221714368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xmlns:c15="http://schemas.microsoft.com/office/drawing/2012/chart" xmlns:c="http://schemas.openxmlformats.org/drawingml/2006/chart" xmlns="">
                <a:solidFill>
                  <a:srgbClr val="FFFFFF"/>
                </a:solidFill>
              </a14:hiddenFill>
            </a:ext>
            <a:ext uri="{91240B29-F687-4F45-9708-019B960494DF}">
              <a14:hiddenLine xmlns:a14="http://schemas.microsoft.com/office/drawing/2010/main" xmlns:c15="http://schemas.microsoft.com/office/drawing/2012/chart" xmlns:c="http://schemas.openxmlformats.org/drawingml/2006/chart"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rtl="0"/>
            <a:fld id="{3997A419-355F-A04A-96E0-21643AF8E9FF}" type="slidenum">
              <a:rPr sz="800">
                <a:solidFill>
                  <a:prstClr val="black"/>
                </a:solidFill>
              </a:rPr>
              <a:pPr rtl="0"/>
              <a:t>60</a:t>
            </a:fld>
            <a:endParaRPr sz="80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xmlns:c15="http://schemas.microsoft.com/office/drawing/2012/chart" xmlns:c="http://schemas.openxmlformats.org/drawingml/2006/chart" xmlns="">
                <a:solidFill>
                  <a:srgbClr val="FFFFFF"/>
                </a:solidFill>
              </a14:hiddenFill>
            </a:ext>
            <a:ext uri="{91240B29-F687-4F45-9708-019B960494DF}">
              <a14:hiddenLine xmlns:a14="http://schemas.microsoft.com/office/drawing/2010/main" xmlns:c15="http://schemas.microsoft.com/office/drawing/2012/chart" xmlns:c="http://schemas.openxmlformats.org/drawingml/2006/chart" xmlns="" w="9525">
                <a:solidFill>
                  <a:srgbClr val="000000"/>
                </a:solidFill>
                <a:miter lim="800000"/>
                <a:headEnd/>
                <a:tailEnd/>
              </a14:hiddenLine>
            </a:ext>
          </a:extLst>
        </p:spPr>
        <p:txBody>
          <a:bodyPr/>
          <a:lstStyle/>
          <a:p>
            <a:pPr rtl="0"/>
            <a:r>
              <a:rPr lang="fr-FR"/>
              <a:t>14 - Concepts du routage</a:t>
            </a:r>
          </a:p>
          <a:p>
            <a:pPr rtl="0"/>
            <a:r>
              <a:rPr lang="fr-FR"/>
              <a:t>14.6 - Module pratique et questionnaire</a:t>
            </a:r>
          </a:p>
          <a:p>
            <a:pPr rtl="0"/>
            <a:r>
              <a:rPr lang="fr-FR"/>
              <a:t>14.6.1 – Qu'est-ce que j'ai appris dans ce module?</a:t>
            </a:r>
          </a:p>
          <a:p>
            <a:pPr rtl="0"/>
            <a:r>
              <a:rPr lang="fr-FR"/>
              <a:t>14.6.2 - Module Questionnaire - Concepts de routage</a:t>
            </a:r>
          </a:p>
        </p:txBody>
      </p:sp>
    </p:spTree>
    <p:extLst>
      <p:ext uri="{BB962C8B-B14F-4D97-AF65-F5344CB8AC3E}">
        <p14:creationId xmlns:p14="http://schemas.microsoft.com/office/powerpoint/2010/main" xmlns:c15="http://schemas.microsoft.com/office/drawing/2012/chart" xmlns:c="http://schemas.openxmlformats.org/drawingml/2006/chart" xmlns="" val="252791575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xmlns:c15="http://schemas.microsoft.com/office/drawing/2012/chart" xmlns:c="http://schemas.openxmlformats.org/drawingml/2006/chart" xmlns="">
                <a:solidFill>
                  <a:srgbClr val="FFFFFF"/>
                </a:solidFill>
              </a14:hiddenFill>
            </a:ext>
            <a:ext uri="{91240B29-F687-4F45-9708-019B960494DF}">
              <a14:hiddenLine xmlns:a14="http://schemas.microsoft.com/office/drawing/2010/main" xmlns:c15="http://schemas.microsoft.com/office/drawing/2012/chart" xmlns:c="http://schemas.openxmlformats.org/drawingml/2006/chart"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rtl="0"/>
            <a:fld id="{3997A419-355F-A04A-96E0-21643AF8E9FF}" type="slidenum">
              <a:rPr sz="800">
                <a:solidFill>
                  <a:prstClr val="black"/>
                </a:solidFill>
              </a:rPr>
              <a:pPr rtl="0"/>
              <a:t>61</a:t>
            </a:fld>
            <a:endParaRPr sz="80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xmlns:c15="http://schemas.microsoft.com/office/drawing/2012/chart" xmlns:c="http://schemas.openxmlformats.org/drawingml/2006/chart" xmlns="">
                <a:solidFill>
                  <a:srgbClr val="FFFFFF"/>
                </a:solidFill>
              </a14:hiddenFill>
            </a:ext>
            <a:ext uri="{91240B29-F687-4F45-9708-019B960494DF}">
              <a14:hiddenLine xmlns:a14="http://schemas.microsoft.com/office/drawing/2010/main" xmlns:c15="http://schemas.microsoft.com/office/drawing/2012/chart" xmlns:c="http://schemas.openxmlformats.org/drawingml/2006/chart" xmlns="" w="9525">
                <a:solidFill>
                  <a:srgbClr val="000000"/>
                </a:solidFill>
                <a:miter lim="800000"/>
                <a:headEnd/>
                <a:tailEnd/>
              </a14:hiddenLine>
            </a:ext>
          </a:extLst>
        </p:spPr>
        <p:txBody>
          <a:bodyPr/>
          <a:lstStyle/>
          <a:p>
            <a:pPr rtl="0"/>
            <a:r>
              <a:rPr lang="fr-FR"/>
              <a:t>14 - Concepts du routage</a:t>
            </a:r>
          </a:p>
          <a:p>
            <a:pPr rtl="0"/>
            <a:r>
              <a:rPr lang="fr-FR"/>
              <a:t>14.6 - Module pratique et questionnaire</a:t>
            </a:r>
          </a:p>
          <a:p>
            <a:pPr rtl="0"/>
            <a:r>
              <a:rPr lang="fr-FR"/>
              <a:t>14.6.1 – Qu'est-ce que j'ai appris dans ce module? (Suite)</a:t>
            </a:r>
          </a:p>
        </p:txBody>
      </p:sp>
    </p:spTree>
    <p:extLst>
      <p:ext uri="{BB962C8B-B14F-4D97-AF65-F5344CB8AC3E}">
        <p14:creationId xmlns:p14="http://schemas.microsoft.com/office/powerpoint/2010/main" xmlns:c15="http://schemas.microsoft.com/office/drawing/2012/chart" xmlns:c="http://schemas.openxmlformats.org/drawingml/2006/chart" xmlns="" val="3931687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xmlns:c15="http://schemas.microsoft.com/office/drawing/2012/chart" xmlns:c="http://schemas.openxmlformats.org/drawingml/2006/chart" xmlns="">
                <a:solidFill>
                  <a:srgbClr val="FFFFFF"/>
                </a:solidFill>
              </a14:hiddenFill>
            </a:ext>
            <a:ext uri="{91240B29-F687-4F45-9708-019B960494DF}">
              <a14:hiddenLine xmlns:a14="http://schemas.microsoft.com/office/drawing/2010/main" xmlns:c15="http://schemas.microsoft.com/office/drawing/2012/chart" xmlns:c="http://schemas.openxmlformats.org/drawingml/2006/chart" xmlns=""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rtl="0"/>
            <a:fld id="{7391C207-9349-46D5-9D89-8ADDA5014D1F}" type="slidenum">
              <a:rPr sz="800" b="0"/>
              <a:pPr algn="r" rtl="0"/>
              <a:t>8</a:t>
            </a:fld>
            <a:endParaRPr sz="800" b="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xmlns:c15="http://schemas.microsoft.com/office/drawing/2012/chart" xmlns:c="http://schemas.openxmlformats.org/drawingml/2006/chart" xmlns="">
                <a:solidFill>
                  <a:srgbClr val="FFFFFF"/>
                </a:solidFill>
              </a14:hiddenFill>
            </a:ext>
            <a:ext uri="{91240B29-F687-4F45-9708-019B960494DF}">
              <a14:hiddenLine xmlns:a14="http://schemas.microsoft.com/office/drawing/2010/main" xmlns:c15="http://schemas.microsoft.com/office/drawing/2012/chart" xmlns:c="http://schemas.openxmlformats.org/drawingml/2006/chart" xmlns=""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xmlns:c15="http://schemas.microsoft.com/office/drawing/2012/chart" xmlns:c="http://schemas.openxmlformats.org/drawingml/2006/chart" xmlns="" val="391492928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xmlns:c15="http://schemas.microsoft.com/office/drawing/2012/chart" xmlns:c="http://schemas.openxmlformats.org/drawingml/2006/chart" xmlns="">
                <a:solidFill>
                  <a:srgbClr val="FFFFFF"/>
                </a:solidFill>
              </a14:hiddenFill>
            </a:ext>
            <a:ext uri="{91240B29-F687-4F45-9708-019B960494DF}">
              <a14:hiddenLine xmlns:a14="http://schemas.microsoft.com/office/drawing/2010/main" xmlns:c15="http://schemas.microsoft.com/office/drawing/2012/chart" xmlns:c="http://schemas.openxmlformats.org/drawingml/2006/chart"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rtl="0"/>
            <a:fld id="{3997A419-355F-A04A-96E0-21643AF8E9FF}" type="slidenum">
              <a:rPr sz="800">
                <a:solidFill>
                  <a:prstClr val="black"/>
                </a:solidFill>
              </a:rPr>
              <a:pPr rtl="0"/>
              <a:t>62</a:t>
            </a:fld>
            <a:endParaRPr sz="80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xmlns:c15="http://schemas.microsoft.com/office/drawing/2012/chart" xmlns:c="http://schemas.openxmlformats.org/drawingml/2006/chart" xmlns="">
                <a:solidFill>
                  <a:srgbClr val="FFFFFF"/>
                </a:solidFill>
              </a14:hiddenFill>
            </a:ext>
            <a:ext uri="{91240B29-F687-4F45-9708-019B960494DF}">
              <a14:hiddenLine xmlns:a14="http://schemas.microsoft.com/office/drawing/2010/main" xmlns:c15="http://schemas.microsoft.com/office/drawing/2012/chart" xmlns:c="http://schemas.openxmlformats.org/drawingml/2006/chart" xmlns="" w="9525">
                <a:solidFill>
                  <a:srgbClr val="000000"/>
                </a:solidFill>
                <a:miter lim="800000"/>
                <a:headEnd/>
                <a:tailEnd/>
              </a14:hiddenLine>
            </a:ext>
          </a:extLst>
        </p:spPr>
        <p:txBody>
          <a:bodyPr/>
          <a:lstStyle/>
          <a:p>
            <a:pPr rtl="0"/>
            <a:r>
              <a:rPr lang="fr-FR"/>
              <a:t>14 - Concepts du routage</a:t>
            </a:r>
          </a:p>
          <a:p>
            <a:pPr rtl="0"/>
            <a:r>
              <a:rPr lang="fr-FR"/>
              <a:t>14.6 - Module pratique et questionnaire</a:t>
            </a:r>
          </a:p>
          <a:p>
            <a:pPr rtl="0"/>
            <a:r>
              <a:rPr lang="fr-FR"/>
              <a:t>14.6.1 – Qu'est-ce que j'ai appris dans ce module? (Suite)</a:t>
            </a:r>
          </a:p>
        </p:txBody>
      </p:sp>
    </p:spTree>
    <p:extLst>
      <p:ext uri="{BB962C8B-B14F-4D97-AF65-F5344CB8AC3E}">
        <p14:creationId xmlns:p14="http://schemas.microsoft.com/office/powerpoint/2010/main" xmlns:c15="http://schemas.microsoft.com/office/drawing/2012/chart" xmlns:c="http://schemas.openxmlformats.org/drawingml/2006/chart" xmlns="" val="135240728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xmlns:c15="http://schemas.microsoft.com/office/drawing/2012/chart" xmlns:c="http://schemas.openxmlformats.org/drawingml/2006/chart" xmlns="">
                <a:solidFill>
                  <a:srgbClr val="FFFFFF"/>
                </a:solidFill>
              </a14:hiddenFill>
            </a:ext>
            <a:ext uri="{91240B29-F687-4F45-9708-019B960494DF}">
              <a14:hiddenLine xmlns:a14="http://schemas.microsoft.com/office/drawing/2010/main" xmlns:c15="http://schemas.microsoft.com/office/drawing/2012/chart" xmlns:c="http://schemas.openxmlformats.org/drawingml/2006/chart"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rtl="0"/>
            <a:fld id="{3997A419-355F-A04A-96E0-21643AF8E9FF}" type="slidenum">
              <a:rPr sz="800">
                <a:solidFill>
                  <a:prstClr val="black"/>
                </a:solidFill>
              </a:rPr>
              <a:pPr rtl="0"/>
              <a:t>63</a:t>
            </a:fld>
            <a:endParaRPr sz="80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xmlns:c15="http://schemas.microsoft.com/office/drawing/2012/chart" xmlns:c="http://schemas.openxmlformats.org/drawingml/2006/chart" xmlns="">
                <a:solidFill>
                  <a:srgbClr val="FFFFFF"/>
                </a:solidFill>
              </a14:hiddenFill>
            </a:ext>
            <a:ext uri="{91240B29-F687-4F45-9708-019B960494DF}">
              <a14:hiddenLine xmlns:a14="http://schemas.microsoft.com/office/drawing/2010/main" xmlns:c15="http://schemas.microsoft.com/office/drawing/2012/chart" xmlns:c="http://schemas.openxmlformats.org/drawingml/2006/chart" xmlns="" w="9525">
                <a:solidFill>
                  <a:srgbClr val="000000"/>
                </a:solidFill>
                <a:miter lim="800000"/>
                <a:headEnd/>
                <a:tailEnd/>
              </a14:hiddenLine>
            </a:ext>
          </a:extLst>
        </p:spPr>
        <p:txBody>
          <a:bodyPr/>
          <a:lstStyle/>
          <a:p>
            <a:pPr rtl="0"/>
            <a:r>
              <a:rPr lang="fr-FR"/>
              <a:t>14 - Concepts du routage</a:t>
            </a:r>
          </a:p>
          <a:p>
            <a:pPr rtl="0"/>
            <a:r>
              <a:rPr lang="fr-FR"/>
              <a:t>14.6 - Module pratique et questionnaire</a:t>
            </a:r>
          </a:p>
          <a:p>
            <a:pPr rtl="0"/>
            <a:r>
              <a:rPr lang="fr-FR"/>
              <a:t>14.6.1 – Qu'est-ce que j'ai appris dans ce module? (Suite)</a:t>
            </a:r>
          </a:p>
          <a:p>
            <a:pPr rtl="0"/>
            <a:r>
              <a:rPr lang="fr-FR"/>
              <a:t>14.6.2 - Module Questionnaire - Concepts de routage</a:t>
            </a:r>
          </a:p>
        </p:txBody>
      </p:sp>
    </p:spTree>
    <p:extLst>
      <p:ext uri="{BB962C8B-B14F-4D97-AF65-F5344CB8AC3E}">
        <p14:creationId xmlns:p14="http://schemas.microsoft.com/office/powerpoint/2010/main" xmlns:c15="http://schemas.microsoft.com/office/drawing/2012/chart" xmlns:c="http://schemas.openxmlformats.org/drawingml/2006/chart" xmlns="" val="6486389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xmlns:c15="http://schemas.microsoft.com/office/drawing/2012/chart" xmlns:c="http://schemas.openxmlformats.org/drawingml/2006/chart" xmlns="">
                <a:solidFill>
                  <a:srgbClr val="FFFFFF"/>
                </a:solidFill>
              </a14:hiddenFill>
            </a:ext>
            <a:ext uri="{91240B29-F687-4F45-9708-019B960494DF}">
              <a14:hiddenLine xmlns:a14="http://schemas.microsoft.com/office/drawing/2010/main" xmlns:c15="http://schemas.microsoft.com/office/drawing/2012/chart" xmlns:c="http://schemas.openxmlformats.org/drawingml/2006/chart"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rtl="0"/>
            <a:fld id="{6C92755B-29FD-8743-9094-C0E3A734D22E}" type="slidenum">
              <a:rPr sz="800">
                <a:solidFill>
                  <a:prstClr val="black"/>
                </a:solidFill>
              </a:rPr>
              <a:pPr rtl="0"/>
              <a:t>64</a:t>
            </a:fld>
            <a:endParaRPr sz="80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xmlns:c15="http://schemas.microsoft.com/office/drawing/2012/chart" xmlns:c="http://schemas.openxmlformats.org/drawingml/2006/chart" xmlns="">
                <a:solidFill>
                  <a:srgbClr val="FFFFFF"/>
                </a:solidFill>
              </a14:hiddenFill>
            </a:ext>
            <a:ext uri="{91240B29-F687-4F45-9708-019B960494DF}">
              <a14:hiddenLine xmlns:a14="http://schemas.microsoft.com/office/drawing/2010/main" xmlns:c15="http://schemas.microsoft.com/office/drawing/2012/chart" xmlns:c="http://schemas.openxmlformats.org/drawingml/2006/chart" xmlns=""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xmlns:c15="http://schemas.microsoft.com/office/drawing/2012/chart" xmlns:c="http://schemas.openxmlformats.org/drawingml/2006/chart" xmlns="" val="224674291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rtl="0"/>
            <a:fld id="{5641018C-6CAF-B84E-B92C-ECB119457FBA}" type="slidenum">
              <a:rPr/>
              <a:pPr rtl="0"/>
              <a:t>65</a:t>
            </a:fld>
            <a:endParaRPr/>
          </a:p>
        </p:txBody>
      </p:sp>
    </p:spTree>
    <p:extLst>
      <p:ext uri="{BB962C8B-B14F-4D97-AF65-F5344CB8AC3E}">
        <p14:creationId xmlns:p14="http://schemas.microsoft.com/office/powerpoint/2010/main" xmlns:c15="http://schemas.microsoft.com/office/drawing/2012/chart" xmlns:c="http://schemas.openxmlformats.org/drawingml/2006/chart" xmlns="" val="1591394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uFontTx/>
              <a:buNone/>
            </a:pPr>
            <a:r>
              <a:rPr lang="fr-FR" b="0"/>
              <a:t>Programme de L’Académie Réseau de Cisco (Cisco Networking Academy Program)</a:t>
            </a:r>
          </a:p>
          <a:p>
            <a:pPr rtl="0">
              <a:spcBef>
                <a:spcPts val="0"/>
              </a:spcBef>
            </a:pPr>
            <a:r>
              <a:rPr lang="fr-FR">
                <a:solidFill>
                  <a:schemeClr val="accent5">
                    <a:lumMod val="40000"/>
                    <a:lumOff val="60000"/>
                  </a:schemeClr>
                </a:solidFill>
              </a:rPr>
              <a:t>Notions de base sur la commutation, le routage et le sans fil v7.0 (SRWE)</a:t>
            </a:r>
          </a:p>
          <a:p>
            <a:pPr rtl="0">
              <a:buFontTx/>
              <a:buNone/>
            </a:pPr>
            <a:r>
              <a:rPr lang="fr-FR" b="0"/>
              <a:t>Module 14: Concepts de routage</a:t>
            </a:r>
          </a:p>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pPr rtl="0"/>
              <a:t>9</a:t>
            </a:fld>
            <a:endParaRPr/>
          </a:p>
        </p:txBody>
      </p:sp>
    </p:spTree>
    <p:extLst>
      <p:ext uri="{BB962C8B-B14F-4D97-AF65-F5344CB8AC3E}">
        <p14:creationId xmlns:p14="http://schemas.microsoft.com/office/powerpoint/2010/main" xmlns:c15="http://schemas.microsoft.com/office/drawing/2012/chart" xmlns:c="http://schemas.openxmlformats.org/drawingml/2006/chart" xmlns="" val="50811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xmlns:c15="http://schemas.microsoft.com/office/drawing/2012/chart" xmlns:c="http://schemas.openxmlformats.org/drawingml/2006/chart" xmlns="">
                <a:solidFill>
                  <a:srgbClr val="FFFFFF"/>
                </a:solidFill>
              </a14:hiddenFill>
            </a:ext>
            <a:ext uri="{91240B29-F687-4F45-9708-019B960494DF}">
              <a14:hiddenLine xmlns:a14="http://schemas.microsoft.com/office/drawing/2010/main" xmlns:c15="http://schemas.microsoft.com/office/drawing/2012/chart" xmlns:c="http://schemas.openxmlformats.org/drawingml/2006/chart" xmlns=""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rtl="0"/>
            <a:fld id="{7C839C26-801B-42B6-A101-60F37FE2B0A8}" type="slidenum">
              <a:rPr sz="800" b="0">
                <a:solidFill>
                  <a:prstClr val="black"/>
                </a:solidFill>
              </a:rPr>
              <a:pPr algn="r" rtl="0"/>
              <a:t>10</a:t>
            </a:fld>
            <a:endParaRPr sz="800" b="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xmlns:c15="http://schemas.microsoft.com/office/drawing/2012/chart" xmlns:c="http://schemas.openxmlformats.org/drawingml/2006/chart" xmlns="">
                <a:solidFill>
                  <a:srgbClr val="FFFFFF"/>
                </a:solidFill>
              </a14:hiddenFill>
            </a:ext>
            <a:ext uri="{91240B29-F687-4F45-9708-019B960494DF}">
              <a14:hiddenLine xmlns:a14="http://schemas.microsoft.com/office/drawing/2010/main" xmlns:c15="http://schemas.microsoft.com/office/drawing/2012/chart" xmlns:c="http://schemas.openxmlformats.org/drawingml/2006/chart" xmlns="" w="9525">
                <a:solidFill>
                  <a:srgbClr val="000000"/>
                </a:solidFill>
                <a:miter lim="800000"/>
                <a:headEnd/>
                <a:tailEnd/>
              </a14:hiddenLine>
            </a:ext>
          </a:extLst>
        </p:spPr>
        <p:txBody>
          <a:bodyPr/>
          <a:lstStyle/>
          <a:p>
            <a:pPr rtl="0">
              <a:buFontTx/>
              <a:buNone/>
            </a:pPr>
            <a:r>
              <a:rPr lang="fr-FR"/>
              <a:t>14 - Concepts du routage</a:t>
            </a:r>
          </a:p>
          <a:p>
            <a:pPr rtl="0">
              <a:buFontTx/>
              <a:buNone/>
            </a:pPr>
            <a:r>
              <a:rPr lang="fr-FR"/>
              <a:t>14.0 - Introduction</a:t>
            </a:r>
          </a:p>
          <a:p>
            <a:pPr rtl="0">
              <a:buFontTx/>
              <a:buNone/>
            </a:pPr>
            <a:r>
              <a:rPr lang="fr-FR"/>
              <a:t>14.0.2 - Qu'est-ce que je vais apprendre dans ce module?</a:t>
            </a:r>
          </a:p>
        </p:txBody>
      </p:sp>
    </p:spTree>
    <p:extLst>
      <p:ext uri="{BB962C8B-B14F-4D97-AF65-F5344CB8AC3E}">
        <p14:creationId xmlns:p14="http://schemas.microsoft.com/office/powerpoint/2010/main" xmlns:c15="http://schemas.microsoft.com/office/drawing/2012/chart" xmlns:c="http://schemas.openxmlformats.org/drawingml/2006/chart" xmlns="" val="1734445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14 - Concepts du routage</a:t>
            </a:r>
          </a:p>
          <a:p>
            <a:pPr rtl="0"/>
            <a:r>
              <a:rPr lang="fr-FR"/>
              <a:t>14.1 - Détermination du chemin</a:t>
            </a:r>
          </a:p>
        </p:txBody>
      </p:sp>
      <p:sp>
        <p:nvSpPr>
          <p:cNvPr id="4" name="Slide Number Placeholder 3"/>
          <p:cNvSpPr>
            <a:spLocks noGrp="1"/>
          </p:cNvSpPr>
          <p:nvPr>
            <p:ph type="sldNum" sz="quarter" idx="10"/>
          </p:nvPr>
        </p:nvSpPr>
        <p:spPr/>
        <p:txBody>
          <a:bodyPr/>
          <a:lstStyle/>
          <a:p>
            <a:pPr rtl="0"/>
            <a:fld id="{5641018C-6CAF-B84E-B92C-ECB119457FBA}" type="slidenum">
              <a:rPr/>
              <a:pPr rtl="0"/>
              <a:t>11</a:t>
            </a:fld>
            <a:endParaRPr/>
          </a:p>
        </p:txBody>
      </p:sp>
    </p:spTree>
    <p:extLst>
      <p:ext uri="{BB962C8B-B14F-4D97-AF65-F5344CB8AC3E}">
        <p14:creationId xmlns:p14="http://schemas.microsoft.com/office/powerpoint/2010/main" xmlns:c15="http://schemas.microsoft.com/office/drawing/2012/chart" xmlns:c="http://schemas.openxmlformats.org/drawingml/2006/chart" xmlns="" val="6255296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xmlns:c15="http://schemas.microsoft.com/office/drawing/2012/chart" xmlns:c="http://schemas.openxmlformats.org/drawingml/2006/chart" xmlns=""/>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xmlns:c15="http://schemas.microsoft.com/office/drawing/2012/chart" xmlns:c="http://schemas.openxmlformats.org/drawingml/2006/chart" xmlns="" val="3086725553"/>
      </p:ext>
    </p:extLst>
  </p:cSld>
  <p:clrMapOvr>
    <a:masterClrMapping/>
  </p:clrMapOvr>
  <p:transition spd="slow">
    <p:wipe/>
  </p:transition>
  <p:extLst>
    <p:ext uri="{DCECCB84-F9BA-43D5-87BE-67443E8EF086}">
      <p15:sldGuideLst xmlns:p15="http://schemas.microsoft.com/office/powerpoint/2012/main" xmlns:c15="http://schemas.microsoft.com/office/drawing/2012/chart" xmlns:c="http://schemas.openxmlformats.org/drawingml/2006/chart"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xmlns:c15="http://schemas.microsoft.com/office/drawing/2012/chart" xmlns:c="http://schemas.openxmlformats.org/drawingml/2006/chart" xmlns=""/>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xmlns:c15="http://schemas.microsoft.com/office/drawing/2012/chart" xmlns:c="http://schemas.openxmlformats.org/drawingml/2006/chart" xmlns=""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xmlns:c15="http://schemas.microsoft.com/office/drawing/2012/chart" xmlns:c="http://schemas.openxmlformats.org/drawingml/2006/chart" xmlns=""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xmlns:c15="http://schemas.microsoft.com/office/drawing/2012/chart" xmlns:c="http://schemas.openxmlformats.org/drawingml/2006/chart" xmlns=""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xmlns:c15="http://schemas.microsoft.com/office/drawing/2012/chart" xmlns:c="http://schemas.openxmlformats.org/drawingml/2006/chart" xmlns="">
                <a:solidFill>
                  <a:srgbClr val="FFFFFF"/>
                </a:solidFill>
              </a14:hiddenFill>
            </a:ext>
            <a:ext uri="{91240B29-F687-4F45-9708-019B960494DF}">
              <a14:hiddenLine xmlns:a14="http://schemas.microsoft.com/office/drawing/2010/main" xmlns:c15="http://schemas.microsoft.com/office/drawing/2012/chart" xmlns:c="http://schemas.openxmlformats.org/drawingml/2006/chart" xmlns=""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xmlns:c15="http://schemas.microsoft.com/office/drawing/2012/chart" xmlns:c="http://schemas.openxmlformats.org/drawingml/2006/chart" xmlns="">
                <a:solidFill>
                  <a:srgbClr val="FFFFFF"/>
                </a:solidFill>
              </a14:hiddenFill>
            </a:ext>
            <a:ext uri="{91240B29-F687-4F45-9708-019B960494DF}">
              <a14:hiddenLine xmlns:a14="http://schemas.microsoft.com/office/drawing/2010/main" xmlns:c15="http://schemas.microsoft.com/office/drawing/2012/chart" xmlns:c="http://schemas.openxmlformats.org/drawingml/2006/chart" xmlns=""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xmlns:c15="http://schemas.microsoft.com/office/drawing/2012/chart" xmlns:c="http://schemas.openxmlformats.org/drawingml/2006/chart" xmlns=""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c15="http://schemas.microsoft.com/office/drawing/2012/chart" xmlns:c="http://schemas.openxmlformats.org/drawingml/2006/chart" xmlns=""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xmlns:c15="http://schemas.microsoft.com/office/drawing/2012/chart" xmlns:c="http://schemas.openxmlformats.org/drawingml/2006/chart" xmlns="" val="3653042546"/>
      </p:ext>
    </p:extLst>
  </p:cSld>
  <p:clrMapOvr>
    <a:masterClrMapping/>
  </p:clrMapOvr>
  <p:transition spd="slow">
    <p:wipe/>
  </p:transition>
  <p:extLst>
    <p:ext uri="{DCECCB84-F9BA-43D5-87BE-67443E8EF086}">
      <p15:sldGuideLst xmlns:p15="http://schemas.microsoft.com/office/powerpoint/2012/main" xmlns:c15="http://schemas.microsoft.com/office/drawing/2012/chart" xmlns:c="http://schemas.openxmlformats.org/drawingml/2006/chart"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xmlns:c15="http://schemas.microsoft.com/office/drawing/2012/chart" xmlns:c="http://schemas.openxmlformats.org/drawingml/2006/chart" xmlns="" val="1974617842"/>
      </p:ext>
    </p:extLst>
  </p:cSld>
  <p:clrMapOvr>
    <a:masterClrMapping/>
  </p:clrMapOvr>
  <p:transition spd="slow">
    <p:wipe/>
  </p:transition>
  <p:extLst>
    <p:ext uri="{DCECCB84-F9BA-43D5-87BE-67443E8EF086}">
      <p15:sldGuideLst xmlns:p15="http://schemas.microsoft.com/office/powerpoint/2012/main" xmlns:c15="http://schemas.microsoft.com/office/drawing/2012/chart" xmlns:c="http://schemas.openxmlformats.org/drawingml/2006/chart"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rtl="0" fontAlgn="auto">
              <a:spcBef>
                <a:spcPts val="0"/>
              </a:spcBef>
              <a:spcAft>
                <a:spcPts val="0"/>
              </a:spcAft>
              <a:defRPr/>
            </a:pPr>
            <a:fld id="{6A1E46DC-7EF6-4EA2-B285-14272867D133}" type="slidenum">
              <a:rPr sz="600">
                <a:solidFill>
                  <a:schemeClr val="accent5">
                    <a:lumMod val="50000"/>
                  </a:schemeClr>
                </a:solidFill>
                <a:latin typeface="+mn-lt"/>
                <a:ea typeface="+mn-ea"/>
                <a:cs typeface="CiscoSans Thin"/>
              </a:rPr>
              <a:pPr algn="r" defTabSz="610744" rtl="0" fontAlgn="auto">
                <a:spcBef>
                  <a:spcPts val="0"/>
                </a:spcBef>
                <a:spcAft>
                  <a:spcPts val="0"/>
                </a:spcAft>
                <a:defRPr/>
              </a:pPr>
              <a:t>‹#›</a:t>
            </a:fld>
            <a:endParaRPr sz="60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rtl="0" fontAlgn="auto">
              <a:spcBef>
                <a:spcPts val="0"/>
              </a:spcBef>
              <a:spcAft>
                <a:spcPts val="0"/>
              </a:spcAft>
              <a:defRPr/>
            </a:pPr>
            <a:r>
              <a:rPr lang="fr-FR" sz="600">
                <a:solidFill>
                  <a:schemeClr val="accent5">
                    <a:lumMod val="50000"/>
                  </a:schemeClr>
                </a:solidFill>
                <a:latin typeface="+mn-lt"/>
                <a:ea typeface="+mn-ea"/>
                <a:cs typeface="CiscoSans Thin"/>
              </a:rPr>
              <a:t>© 2016 Cisco et/ou ses filiales. Tous droits réservés.   Informations confidentielles de Cisco</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xmlns:c15="http://schemas.microsoft.com/office/drawing/2012/chart" xmlns:c="http://schemas.openxmlformats.org/drawingml/2006/chart" xmlns=""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c15="http://schemas.microsoft.com/office/drawing/2012/chart" xmlns:c="http://schemas.openxmlformats.org/drawingml/2006/chart" xmlns="">
                <a:solidFill>
                  <a:srgbClr val="FFFFFF"/>
                </a:solidFill>
              </a14:hiddenFill>
            </a:ext>
            <a:ext uri="{91240B29-F687-4F45-9708-019B960494DF}">
              <a14:hiddenLine xmlns:a14="http://schemas.microsoft.com/office/drawing/2010/main" xmlns:c15="http://schemas.microsoft.com/office/drawing/2012/chart" xmlns:c="http://schemas.openxmlformats.org/drawingml/2006/chart" xmlns=""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xmlns:c15="http://schemas.microsoft.com/office/drawing/2012/chart" xmlns:c="http://schemas.openxmlformats.org/drawingml/2006/chart" xmlns="" val="542967988"/>
      </p:ext>
    </p:extLst>
  </p:cSld>
  <p:clrMapOvr>
    <a:masterClrMapping/>
  </p:clrMapOvr>
  <mc:AlternateContent xmlns:mc="http://schemas.openxmlformats.org/markup-compatibility/2006">
    <mc:Choice xmlns:p14="http://schemas.microsoft.com/office/powerpoint/2010/main" xmlns:c15="http://schemas.microsoft.com/office/drawing/2012/chart" xmlns:c="http://schemas.openxmlformats.org/drawingml/2006/chart"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c15="http://schemas.microsoft.com/office/drawing/2012/chart" xmlns:c="http://schemas.openxmlformats.org/drawingml/2006/chart" xmlns=""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xmlns:c15="http://schemas.microsoft.com/office/drawing/2012/chart" xmlns:c="http://schemas.openxmlformats.org/drawingml/2006/chart" xmlns=""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xmlns:c15="http://schemas.microsoft.com/office/drawing/2012/chart" xmlns:c="http://schemas.openxmlformats.org/drawingml/2006/chart" xmlns=""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xmlns:c15="http://schemas.microsoft.com/office/drawing/2012/chart" xmlns:c="http://schemas.openxmlformats.org/drawingml/2006/chart" xmlns=""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xmlns:c15="http://schemas.microsoft.com/office/drawing/2012/chart" xmlns:c="http://schemas.openxmlformats.org/drawingml/2006/chart" xmlns="">
                <a:solidFill>
                  <a:srgbClr val="FFFFFF"/>
                </a:solidFill>
              </a14:hiddenFill>
            </a:ext>
            <a:ext uri="{91240B29-F687-4F45-9708-019B960494DF}">
              <a14:hiddenLine xmlns:a14="http://schemas.microsoft.com/office/drawing/2010/main" xmlns:c15="http://schemas.microsoft.com/office/drawing/2012/chart" xmlns:c="http://schemas.openxmlformats.org/drawingml/2006/chart" xmlns=""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rtl="0" fontAlgn="auto">
              <a:spcBef>
                <a:spcPts val="0"/>
              </a:spcBef>
              <a:spcAft>
                <a:spcPts val="0"/>
              </a:spcAft>
              <a:defRPr/>
            </a:pPr>
            <a:fld id="{6A1E46DC-7EF6-4EA2-B285-14272867D133}" type="slidenum">
              <a:rPr sz="600">
                <a:solidFill>
                  <a:schemeClr val="accent3">
                    <a:lumMod val="85000"/>
                  </a:schemeClr>
                </a:solidFill>
                <a:latin typeface="+mn-lt"/>
                <a:ea typeface="+mn-ea"/>
                <a:cs typeface="CiscoSans Thin"/>
              </a:rPr>
              <a:pPr algn="r" defTabSz="610744" rtl="0" fontAlgn="auto">
                <a:spcBef>
                  <a:spcPts val="0"/>
                </a:spcBef>
                <a:spcAft>
                  <a:spcPts val="0"/>
                </a:spcAft>
                <a:defRPr/>
              </a:pPr>
              <a:t>‹#›</a:t>
            </a:fld>
            <a:endParaRPr sz="60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rtl="0" fontAlgn="auto">
              <a:spcBef>
                <a:spcPts val="0"/>
              </a:spcBef>
              <a:spcAft>
                <a:spcPts val="0"/>
              </a:spcAft>
              <a:defRPr/>
            </a:pPr>
            <a:r>
              <a:rPr lang="fr-FR" sz="600">
                <a:solidFill>
                  <a:schemeClr val="accent3">
                    <a:lumMod val="85000"/>
                  </a:schemeClr>
                </a:solidFill>
                <a:latin typeface="+mn-lt"/>
                <a:ea typeface="+mn-ea"/>
                <a:cs typeface="CiscoSans Thin"/>
              </a:rPr>
              <a:t>© 2016 Cisco et/ou ses filiales. Tous droits réservés.   Informations confidentielles de Cisco</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xmlns:c15="http://schemas.microsoft.com/office/drawing/2012/chart" xmlns:c="http://schemas.openxmlformats.org/drawingml/2006/chart" xmlns="">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3.xml"/><Relationship Id="rId1" Type="http://schemas.openxmlformats.org/officeDocument/2006/relationships/tags" Target="../tags/tag18.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3.xml"/><Relationship Id="rId1" Type="http://schemas.openxmlformats.org/officeDocument/2006/relationships/tags" Target="../tags/tag19.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3.xml"/><Relationship Id="rId1" Type="http://schemas.openxmlformats.org/officeDocument/2006/relationships/tags" Target="../tags/tag20.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3.xml"/><Relationship Id="rId1" Type="http://schemas.openxmlformats.org/officeDocument/2006/relationships/tags" Target="../tags/tag21.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3.xml"/><Relationship Id="rId1" Type="http://schemas.openxmlformats.org/officeDocument/2006/relationships/tags" Target="../tags/tag2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0.xml"/><Relationship Id="rId1" Type="http://schemas.openxmlformats.org/officeDocument/2006/relationships/tags" Target="../tags/tag2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pPr rtl="0"/>
            <a:r>
              <a:rPr lang="fr-FR">
                <a:solidFill>
                  <a:schemeClr val="accent5">
                    <a:lumMod val="40000"/>
                    <a:lumOff val="60000"/>
                  </a:schemeClr>
                </a:solidFill>
              </a:rPr>
              <a:t>Module 14: Concepts de routage</a:t>
            </a:r>
          </a:p>
        </p:txBody>
      </p:sp>
      <p:sp>
        <p:nvSpPr>
          <p:cNvPr id="5" name="Text Placeholder 4"/>
          <p:cNvSpPr>
            <a:spLocks noGrp="1"/>
          </p:cNvSpPr>
          <p:nvPr>
            <p:ph type="body" sz="quarter" idx="13"/>
          </p:nvPr>
        </p:nvSpPr>
        <p:spPr>
          <a:xfrm>
            <a:off x="469497" y="3127609"/>
            <a:ext cx="5925246" cy="299001"/>
          </a:xfrm>
        </p:spPr>
        <p:txBody>
          <a:bodyPr/>
          <a:lstStyle/>
          <a:p>
            <a:pPr rtl="0"/>
            <a:r>
              <a:rPr lang="fr-FR">
                <a:solidFill>
                  <a:schemeClr val="bg2">
                    <a:lumMod val="40000"/>
                    <a:lumOff val="60000"/>
                  </a:schemeClr>
                </a:solidFill>
              </a:rPr>
              <a:t>Contenu pédagogique de l'instructeur</a:t>
            </a:r>
          </a:p>
        </p:txBody>
      </p:sp>
      <p:sp>
        <p:nvSpPr>
          <p:cNvPr id="7" name="Subtitle 6"/>
          <p:cNvSpPr>
            <a:spLocks noGrp="1"/>
          </p:cNvSpPr>
          <p:nvPr>
            <p:ph type="subTitle" idx="1"/>
          </p:nvPr>
        </p:nvSpPr>
        <p:spPr>
          <a:xfrm>
            <a:off x="469496" y="3809526"/>
            <a:ext cx="3545913" cy="902174"/>
          </a:xfrm>
        </p:spPr>
        <p:txBody>
          <a:bodyPr/>
          <a:lstStyle/>
          <a:p>
            <a:pPr rtl="0">
              <a:spcBef>
                <a:spcPts val="0"/>
              </a:spcBef>
            </a:pPr>
            <a:r>
              <a:rPr lang="fr-FR">
                <a:solidFill>
                  <a:schemeClr val="accent5">
                    <a:lumMod val="40000"/>
                    <a:lumOff val="60000"/>
                  </a:schemeClr>
                </a:solidFill>
              </a:rPr>
              <a:t>Notions de base sur la commutation, le routage et le sans fil v7.0</a:t>
            </a:r>
          </a:p>
          <a:p>
            <a:pPr rtl="0">
              <a:spcBef>
                <a:spcPts val="0"/>
              </a:spcBef>
            </a:pPr>
            <a:r>
              <a:rPr lang="fr-FR">
                <a:solidFill>
                  <a:schemeClr val="accent5">
                    <a:lumMod val="40000"/>
                    <a:lumOff val="60000"/>
                  </a:schemeClr>
                </a:solidFill>
              </a:rPr>
              <a:t>(SRWE)</a:t>
            </a:r>
          </a:p>
          <a:p>
            <a:endParaRPr lang="en-US" dirty="0"/>
          </a:p>
        </p:txBody>
      </p:sp>
    </p:spTree>
    <p:custDataLst>
      <p:tags r:id="rId1"/>
    </p:custDataLst>
    <p:extLst>
      <p:ext uri="{BB962C8B-B14F-4D97-AF65-F5344CB8AC3E}">
        <p14:creationId xmlns:p14="http://schemas.microsoft.com/office/powerpoint/2010/main" xmlns:c15="http://schemas.microsoft.com/office/drawing/2012/chart" xmlns:c="http://schemas.openxmlformats.org/drawingml/2006/chart" xmlns=""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rtl="0" eaLnBrk="1" hangingPunct="1"/>
            <a:r>
              <a:rPr lang="fr-FR"/>
              <a:t>Objectifs de ce module</a:t>
            </a:r>
          </a:p>
        </p:txBody>
      </p:sp>
      <p:sp>
        <p:nvSpPr>
          <p:cNvPr id="2" name="Content Placeholder 1">
            <a:extLst>
              <a:ext uri="{FF2B5EF4-FFF2-40B4-BE49-F238E27FC236}">
                <a16:creationId xmlns:a16="http://schemas.microsoft.com/office/drawing/2014/main" xmlns:c15="http://schemas.microsoft.com/office/drawing/2012/chart" xmlns:c="http://schemas.openxmlformats.org/drawingml/2006/chart" xmlns="" id="{578E99C3-C6EF-8348-99C6-8024418DDEF2}"/>
              </a:ext>
            </a:extLst>
          </p:cNvPr>
          <p:cNvSpPr>
            <a:spLocks noGrp="1"/>
          </p:cNvSpPr>
          <p:nvPr>
            <p:ph idx="1"/>
          </p:nvPr>
        </p:nvSpPr>
        <p:spPr>
          <a:xfrm>
            <a:off x="0" y="798944"/>
            <a:ext cx="9143999" cy="757551"/>
          </a:xfrm>
        </p:spPr>
        <p:txBody>
          <a:bodyPr/>
          <a:lstStyle/>
          <a:p>
            <a:pPr marL="0" lvl="0" indent="0" defTabSz="914400" rtl="0" eaLnBrk="0" hangingPunct="0">
              <a:spcBef>
                <a:spcPct val="0"/>
              </a:spcBef>
              <a:spcAft>
                <a:spcPct val="0"/>
              </a:spcAft>
              <a:buClrTx/>
              <a:buSzTx/>
              <a:buNone/>
            </a:pPr>
            <a:r>
              <a:rPr lang="fr-FR" sz="1600" b="1">
                <a:solidFill>
                  <a:schemeClr val="tx1"/>
                </a:solidFill>
                <a:ea typeface="Calibri" panose="020F0502020204030204" pitchFamily="34" charset="0"/>
                <a:cs typeface="Calibri" panose="020F0502020204030204" pitchFamily="34" charset="0"/>
              </a:rPr>
              <a:t>Titre du module : </a:t>
            </a:r>
            <a:r>
              <a:rPr lang="fr-FR" sz="1600">
                <a:solidFill>
                  <a:schemeClr val="tx1"/>
                </a:solidFill>
                <a:ea typeface="Calibri" panose="020F0502020204030204" pitchFamily="34" charset="0"/>
                <a:cs typeface="Calibri" panose="020F0502020204030204" pitchFamily="34" charset="0"/>
              </a:rPr>
              <a:t>Concepts de routage</a:t>
            </a:r>
          </a:p>
          <a:p>
            <a:pPr marL="0" lvl="0" indent="0" defTabSz="914400" eaLnBrk="0" hangingPunct="0">
              <a:spcBef>
                <a:spcPct val="0"/>
              </a:spcBef>
              <a:spcAft>
                <a:spcPct val="0"/>
              </a:spcAft>
              <a:buClrTx/>
              <a:buSzTx/>
              <a:buNone/>
            </a:pPr>
            <a:endParaRPr lang="en-US" altLang="en-US" sz="1600" dirty="0">
              <a:solidFill>
                <a:schemeClr val="tx1"/>
              </a:solidFill>
            </a:endParaRPr>
          </a:p>
          <a:p>
            <a:pPr marL="0" lvl="0" indent="0" defTabSz="914400" rtl="0" eaLnBrk="0" hangingPunct="0">
              <a:spcBef>
                <a:spcPct val="0"/>
              </a:spcBef>
              <a:spcAft>
                <a:spcPct val="0"/>
              </a:spcAft>
              <a:buClrTx/>
              <a:buSzTx/>
              <a:buNone/>
            </a:pPr>
            <a:r>
              <a:rPr lang="fr-FR" sz="1600" b="1">
                <a:solidFill>
                  <a:schemeClr val="tx1"/>
                </a:solidFill>
                <a:ea typeface="Calibri" panose="020F0502020204030204" pitchFamily="34" charset="0"/>
                <a:cs typeface="Calibri" panose="020F0502020204030204" pitchFamily="34" charset="0"/>
              </a:rPr>
              <a:t>Objectif du module</a:t>
            </a:r>
            <a:r>
              <a:rPr lang="fr-FR" sz="1600">
                <a:solidFill>
                  <a:schemeClr val="tx1"/>
                </a:solidFill>
                <a:ea typeface="Calibri" panose="020F0502020204030204" pitchFamily="34" charset="0"/>
                <a:cs typeface="Calibri" panose="020F0502020204030204" pitchFamily="34" charset="0"/>
              </a:rPr>
              <a:t>: </a:t>
            </a:r>
            <a:r>
              <a:rPr lang="fr-FR" sz="1600"/>
              <a:t>Expliquez comment les routeurs utilisent les informations contenues dans les paquets pour prendre des décisions de transmission</a:t>
            </a:r>
            <a:r>
              <a:rPr lang="fr-FR"/>
              <a:t>.</a:t>
            </a:r>
          </a:p>
          <a:p>
            <a:endParaRPr lang="en-US" dirty="0"/>
          </a:p>
        </p:txBody>
      </p:sp>
      <p:graphicFrame>
        <p:nvGraphicFramePr>
          <p:cNvPr id="3" name="Table 2">
            <a:extLst>
              <a:ext uri="{FF2B5EF4-FFF2-40B4-BE49-F238E27FC236}">
                <a16:creationId xmlns:a16="http://schemas.microsoft.com/office/drawing/2014/main" xmlns:c15="http://schemas.microsoft.com/office/drawing/2012/chart" xmlns:c="http://schemas.openxmlformats.org/drawingml/2006/chart" xmlns="" id="{2203BE17-8BB3-DF41-A2CF-06DE014D1956}"/>
              </a:ext>
            </a:extLst>
          </p:cNvPr>
          <p:cNvGraphicFramePr>
            <a:graphicFrameLocks noGrp="1"/>
          </p:cNvGraphicFramePr>
          <p:nvPr>
            <p:extLst>
              <p:ext uri="{D42A27DB-BD31-4B8C-83A1-F6EECF244321}">
                <p14:modId xmlns:p14="http://schemas.microsoft.com/office/powerpoint/2010/main" xmlns:c15="http://schemas.microsoft.com/office/drawing/2012/chart" xmlns:c="http://schemas.openxmlformats.org/drawingml/2006/chart" xmlns="" val="3678996600"/>
              </p:ext>
            </p:extLst>
          </p:nvPr>
        </p:nvGraphicFramePr>
        <p:xfrm>
          <a:off x="340052" y="1833332"/>
          <a:ext cx="7896830" cy="2829560"/>
        </p:xfrm>
        <a:graphic>
          <a:graphicData uri="http://schemas.openxmlformats.org/drawingml/2006/table">
            <a:tbl>
              <a:tblPr firstRow="1" bandRow="1">
                <a:tableStyleId>{5C22544A-7EE6-4342-B048-85BDC9FD1C3A}</a:tableStyleId>
              </a:tblPr>
              <a:tblGrid>
                <a:gridCol w="2595417">
                  <a:extLst>
                    <a:ext uri="{9D8B030D-6E8A-4147-A177-3AD203B41FA5}">
                      <a16:colId xmlns:a16="http://schemas.microsoft.com/office/drawing/2014/main" xmlns:c15="http://schemas.microsoft.com/office/drawing/2012/chart" xmlns:c="http://schemas.openxmlformats.org/drawingml/2006/chart" xmlns="" val="2579019526"/>
                    </a:ext>
                  </a:extLst>
                </a:gridCol>
                <a:gridCol w="5301413">
                  <a:extLst>
                    <a:ext uri="{9D8B030D-6E8A-4147-A177-3AD203B41FA5}">
                      <a16:colId xmlns:a16="http://schemas.microsoft.com/office/drawing/2014/main" xmlns:c15="http://schemas.microsoft.com/office/drawing/2012/chart" xmlns:c="http://schemas.openxmlformats.org/drawingml/2006/chart" xmlns="" val="1764220437"/>
                    </a:ext>
                  </a:extLst>
                </a:gridCol>
              </a:tblGrid>
              <a:tr h="370840">
                <a:tc>
                  <a:txBody>
                    <a:bodyPr/>
                    <a:lstStyle/>
                    <a:p>
                      <a:pPr algn="l" rtl="0" fontAlgn="ctr"/>
                      <a:r>
                        <a:rPr lang="fr-FR" b="1">
                          <a:effectLst/>
                        </a:rPr>
                        <a:t>Titre du rubrique</a:t>
                      </a:r>
                    </a:p>
                  </a:txBody>
                  <a:tcPr marL="47625" marR="47625" marT="47625" marB="47625" anchor="ctr"/>
                </a:tc>
                <a:tc>
                  <a:txBody>
                    <a:bodyPr/>
                    <a:lstStyle/>
                    <a:p>
                      <a:pPr algn="l" rtl="0" fontAlgn="ctr"/>
                      <a:r>
                        <a:rPr lang="fr-FR" b="1">
                          <a:effectLst/>
                        </a:rPr>
                        <a:t>Objectif du rubrique</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742401779"/>
                  </a:ext>
                </a:extLst>
              </a:tr>
              <a:tr h="370840">
                <a:tc>
                  <a:txBody>
                    <a:bodyPr/>
                    <a:lstStyle/>
                    <a:p>
                      <a:pPr rtl="0" fontAlgn="ctr"/>
                      <a:r>
                        <a:rPr lang="fr-FR" b="1">
                          <a:solidFill>
                            <a:schemeClr val="bg1"/>
                          </a:solidFill>
                          <a:effectLst/>
                        </a:rPr>
                        <a:t>Détermination du chemin</a:t>
                      </a:r>
                    </a:p>
                  </a:txBody>
                  <a:tcPr marL="47625" marR="47625" marT="47625" marB="47625" anchor="ctr">
                    <a:solidFill>
                      <a:schemeClr val="accent1"/>
                    </a:solidFill>
                  </a:tcPr>
                </a:tc>
                <a:tc>
                  <a:txBody>
                    <a:bodyPr/>
                    <a:lstStyle/>
                    <a:p>
                      <a:pPr rtl="0" fontAlgn="ctr"/>
                      <a:r>
                        <a:rPr lang="fr-FR" b="0">
                          <a:effectLst/>
                        </a:rPr>
                        <a:t>Expliquer comment les routeurs déterminent le meilleur chemin d'accès.</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3150950737"/>
                  </a:ext>
                </a:extLst>
              </a:tr>
              <a:tr h="370840">
                <a:tc>
                  <a:txBody>
                    <a:bodyPr/>
                    <a:lstStyle/>
                    <a:p>
                      <a:pPr rtl="0" fontAlgn="ctr"/>
                      <a:r>
                        <a:rPr lang="fr-FR" b="1">
                          <a:solidFill>
                            <a:schemeClr val="bg1"/>
                          </a:solidFill>
                          <a:effectLst/>
                        </a:rPr>
                        <a:t>Transmission de paquets</a:t>
                      </a:r>
                    </a:p>
                  </a:txBody>
                  <a:tcPr marL="47625" marR="47625" marT="47625" marB="47625" anchor="ctr">
                    <a:solidFill>
                      <a:schemeClr val="accent1"/>
                    </a:solidFill>
                  </a:tcPr>
                </a:tc>
                <a:tc>
                  <a:txBody>
                    <a:bodyPr/>
                    <a:lstStyle/>
                    <a:p>
                      <a:pPr rtl="0" fontAlgn="ctr"/>
                      <a:r>
                        <a:rPr lang="fr-FR" b="0">
                          <a:effectLst/>
                        </a:rPr>
                        <a:t>Expliquez comment les routeurs transmettent les paquets à la destination.</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2772085455"/>
                  </a:ext>
                </a:extLst>
              </a:tr>
              <a:tr h="370840">
                <a:tc>
                  <a:txBody>
                    <a:bodyPr/>
                    <a:lstStyle/>
                    <a:p>
                      <a:pPr rtl="0" fontAlgn="ctr"/>
                      <a:r>
                        <a:rPr lang="fr-FR" b="1">
                          <a:solidFill>
                            <a:schemeClr val="bg1"/>
                          </a:solidFill>
                          <a:effectLst/>
                        </a:rPr>
                        <a:t>Révision de la configuration de base du routeur</a:t>
                      </a:r>
                    </a:p>
                  </a:txBody>
                  <a:tcPr marL="47625" marR="47625" marT="47625" marB="47625" anchor="ctr">
                    <a:solidFill>
                      <a:schemeClr val="accent1"/>
                    </a:solidFill>
                  </a:tcPr>
                </a:tc>
                <a:tc>
                  <a:txBody>
                    <a:bodyPr/>
                    <a:lstStyle/>
                    <a:p>
                      <a:pPr rtl="0" fontAlgn="ctr"/>
                      <a:r>
                        <a:rPr lang="fr-FR" b="0">
                          <a:effectLst/>
                        </a:rPr>
                        <a:t>Configurer les paramètres de base sur un routeur.</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3228802595"/>
                  </a:ext>
                </a:extLst>
              </a:tr>
              <a:tr h="370840">
                <a:tc>
                  <a:txBody>
                    <a:bodyPr/>
                    <a:lstStyle/>
                    <a:p>
                      <a:pPr rtl="0" fontAlgn="ctr"/>
                      <a:r>
                        <a:rPr lang="fr-FR" b="1">
                          <a:solidFill>
                            <a:schemeClr val="bg1"/>
                          </a:solidFill>
                          <a:effectLst/>
                        </a:rPr>
                        <a:t>Table de routage IP</a:t>
                      </a:r>
                    </a:p>
                  </a:txBody>
                  <a:tcPr marL="47625" marR="47625" marT="47625" marB="47625" anchor="ctr">
                    <a:solidFill>
                      <a:schemeClr val="accent1"/>
                    </a:solidFill>
                  </a:tcPr>
                </a:tc>
                <a:tc>
                  <a:txBody>
                    <a:bodyPr/>
                    <a:lstStyle/>
                    <a:p>
                      <a:pPr rtl="0" fontAlgn="ctr"/>
                      <a:r>
                        <a:rPr lang="fr-FR" b="0">
                          <a:effectLst/>
                        </a:rPr>
                        <a:t>Décrire la structure d'une table de routage.</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3134809945"/>
                  </a:ext>
                </a:extLst>
              </a:tr>
              <a:tr h="370840">
                <a:tc>
                  <a:txBody>
                    <a:bodyPr/>
                    <a:lstStyle/>
                    <a:p>
                      <a:pPr rtl="0" fontAlgn="ctr"/>
                      <a:r>
                        <a:rPr lang="fr-FR" b="1">
                          <a:solidFill>
                            <a:schemeClr val="bg1"/>
                          </a:solidFill>
                          <a:effectLst/>
                        </a:rPr>
                        <a:t>Routages statique et dynamique</a:t>
                      </a:r>
                    </a:p>
                  </a:txBody>
                  <a:tcPr marL="47625" marR="47625" marT="47625" marB="47625" anchor="ctr">
                    <a:solidFill>
                      <a:schemeClr val="accent1"/>
                    </a:solidFill>
                  </a:tcPr>
                </a:tc>
                <a:tc>
                  <a:txBody>
                    <a:bodyPr/>
                    <a:lstStyle/>
                    <a:p>
                      <a:pPr rtl="0" fontAlgn="ctr"/>
                      <a:r>
                        <a:rPr lang="fr-FR" b="0">
                          <a:effectLst/>
                        </a:rPr>
                        <a:t>Comparer le routage statique et le routage dynamique.</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1790720521"/>
                  </a:ext>
                </a:extLst>
              </a:tr>
            </a:tbl>
          </a:graphicData>
        </a:graphic>
      </p:graphicFrame>
    </p:spTree>
    <p:custDataLst>
      <p:tags r:id="rId1"/>
    </p:custDataLst>
    <p:extLst>
      <p:ext uri="{BB962C8B-B14F-4D97-AF65-F5344CB8AC3E}">
        <p14:creationId xmlns:p14="http://schemas.microsoft.com/office/powerpoint/2010/main" xmlns:c15="http://schemas.microsoft.com/office/drawing/2012/chart" xmlns:c="http://schemas.openxmlformats.org/drawingml/2006/chart" xmlns="" val="111192384"/>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pPr rtl="0"/>
            <a:r>
              <a:rPr lang="fr-FR">
                <a:solidFill>
                  <a:schemeClr val="accent5">
                    <a:lumMod val="40000"/>
                    <a:lumOff val="60000"/>
                  </a:schemeClr>
                </a:solidFill>
              </a:rPr>
              <a:t>14.1 Détermination du chemin</a:t>
            </a:r>
          </a:p>
        </p:txBody>
      </p:sp>
    </p:spTree>
    <p:custDataLst>
      <p:tags r:id="rId1"/>
    </p:custDataLst>
    <p:extLst>
      <p:ext uri="{BB962C8B-B14F-4D97-AF65-F5344CB8AC3E}">
        <p14:creationId xmlns:p14="http://schemas.microsoft.com/office/powerpoint/2010/main" xmlns:c15="http://schemas.microsoft.com/office/drawing/2012/chart" xmlns:c="http://schemas.openxmlformats.org/drawingml/2006/chart" xmlns="" val="67309964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r>
              <a:rPr lang="fr-FR" sz="1600"/>
              <a:t>Détermination du chemin</a:t>
            </a:r>
            <a:r>
              <a:rPr lang="en-US" dirty="0"/>
              <a:t/>
            </a:r>
            <a:br>
              <a:rPr lang="en-US" dirty="0"/>
            </a:br>
            <a:r>
              <a:rPr lang="fr-FR" sz="2400"/>
              <a:t>Deux fonctions d'un routeur</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FC96270B-23A1-2C47-96B8-2E7D9AC485BB}"/>
              </a:ext>
            </a:extLst>
          </p:cNvPr>
          <p:cNvSpPr>
            <a:spLocks noGrp="1"/>
          </p:cNvSpPr>
          <p:nvPr>
            <p:ph idx="1"/>
          </p:nvPr>
        </p:nvSpPr>
        <p:spPr>
          <a:xfrm>
            <a:off x="474662" y="731837"/>
            <a:ext cx="8280057" cy="3689897"/>
          </a:xfrm>
        </p:spPr>
        <p:txBody>
          <a:bodyPr/>
          <a:lstStyle/>
          <a:p>
            <a:pPr marL="0" indent="0" algn="l" rtl="0"/>
            <a:r>
              <a:rPr lang="fr-FR" sz="1600">
                <a:solidFill>
                  <a:srgbClr val="000000"/>
                </a:solidFill>
              </a:rPr>
              <a:t>Lorsqu'un routeur reçoit un paquet IP sur une interface, il détermine l'interface à utiliser pour transmettre le paquet à la destination. Ceci est connu sous le nom de routage. L'interface qu'utilise le routeur pour transférer le paquet peut être la destination finale, mais aussi un réseau connecté à un autre routeur utilisé pour atteindre le réseau de destination. Chaque réseau auquel un routeur se connecte nécessite généralement une interface séparée, mais ce n'est pas toujours le cas.</a:t>
            </a:r>
          </a:p>
          <a:p>
            <a:pPr marL="0" indent="0" algn="l"/>
            <a:endParaRPr lang="en-US" sz="1600" dirty="0">
              <a:solidFill>
                <a:srgbClr val="000000"/>
              </a:solidFill>
            </a:endParaRPr>
          </a:p>
          <a:p>
            <a:pPr marL="0" indent="0" algn="l" rtl="0"/>
            <a:r>
              <a:rPr lang="fr-FR" sz="1600">
                <a:solidFill>
                  <a:srgbClr val="000000"/>
                </a:solidFill>
              </a:rPr>
              <a:t>Les principales fonctions d'un routeur consistent à déterminer le meilleur chemin d'acheminement des paquets en fonction des informations contenues dans sa table de routage, et à transférer des paquets vers leur destination.</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xmlns:c15="http://schemas.microsoft.com/office/drawing/2012/chart" xmlns:c="http://schemas.openxmlformats.org/drawingml/2006/chart" xmlns="" val="3943937825"/>
      </p:ext>
    </p:extLst>
  </p:cSld>
  <p:clrMapOvr>
    <a:masterClrMapping/>
  </p:clrMapOvr>
  <mc:AlternateContent xmlns:mc="http://schemas.openxmlformats.org/markup-compatibility/2006">
    <mc:Choice xmlns:p14="http://schemas.microsoft.com/office/powerpoint/2010/main" xmlns:c15="http://schemas.microsoft.com/office/drawing/2012/chart" xmlns:c="http://schemas.openxmlformats.org/drawingml/2006/chart"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r>
              <a:rPr lang="fr-FR" sz="1600" dirty="0"/>
              <a:t>Détermination </a:t>
            </a:r>
            <a:r>
              <a:rPr lang="fr-FR" sz="1600" dirty="0" smtClean="0"/>
              <a:t>du </a:t>
            </a:r>
            <a:r>
              <a:rPr lang="fr-FR" sz="1600" dirty="0"/>
              <a:t>chemin</a:t>
            </a:r>
            <a:r>
              <a:rPr lang="en-US" dirty="0"/>
              <a:t/>
            </a:r>
            <a:br>
              <a:rPr lang="en-US" dirty="0"/>
            </a:br>
            <a:r>
              <a:rPr lang="fr-FR" sz="2400" dirty="0"/>
              <a:t>Exemple de fonctions de routeur</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8DA360E1-1CA2-934F-8906-1F26B1ACFA49}"/>
              </a:ext>
            </a:extLst>
          </p:cNvPr>
          <p:cNvSpPr>
            <a:spLocks noGrp="1"/>
          </p:cNvSpPr>
          <p:nvPr>
            <p:ph idx="1"/>
          </p:nvPr>
        </p:nvSpPr>
        <p:spPr>
          <a:xfrm>
            <a:off x="474662" y="1069815"/>
            <a:ext cx="2789533" cy="3351919"/>
          </a:xfrm>
        </p:spPr>
        <p:txBody>
          <a:bodyPr/>
          <a:lstStyle/>
          <a:p>
            <a:pPr marL="0" indent="0" algn="l" rtl="0"/>
            <a:r>
              <a:rPr lang="fr-FR" sz="1600">
                <a:solidFill>
                  <a:srgbClr val="000000"/>
                </a:solidFill>
              </a:rPr>
              <a:t>Le routeur utilise sa table de routage pour déterminer le meilleur chemin (route) à utiliser pour transférer un paquet. R1 et R2 utiliseront leurs tables de routage IP respectives pour déterminer d'abord le meilleur chemin, puis transférer le paquet.</a:t>
            </a:r>
          </a:p>
        </p:txBody>
      </p:sp>
      <p:pic>
        <p:nvPicPr>
          <p:cNvPr id="4" name="Picture 3">
            <a:extLst>
              <a:ext uri="{FF2B5EF4-FFF2-40B4-BE49-F238E27FC236}">
                <a16:creationId xmlns:a16="http://schemas.microsoft.com/office/drawing/2014/main" xmlns:c15="http://schemas.microsoft.com/office/drawing/2012/chart" xmlns:c="http://schemas.openxmlformats.org/drawingml/2006/chart" xmlns="" id="{D87C60BC-0F34-0C4E-BFED-6A6CC74230AC}"/>
              </a:ext>
            </a:extLst>
          </p:cNvPr>
          <p:cNvPicPr>
            <a:picLocks noChangeAspect="1"/>
          </p:cNvPicPr>
          <p:nvPr/>
        </p:nvPicPr>
        <p:blipFill>
          <a:blip r:embed="rId3"/>
          <a:stretch>
            <a:fillRect/>
          </a:stretch>
        </p:blipFill>
        <p:spPr>
          <a:xfrm>
            <a:off x="3508744" y="895790"/>
            <a:ext cx="5256607" cy="3351919"/>
          </a:xfrm>
          <a:prstGeom prst="rect">
            <a:avLst/>
          </a:prstGeom>
        </p:spPr>
      </p:pic>
    </p:spTree>
    <p:extLst>
      <p:ext uri="{BB962C8B-B14F-4D97-AF65-F5344CB8AC3E}">
        <p14:creationId xmlns:p14="http://schemas.microsoft.com/office/powerpoint/2010/main" xmlns:c15="http://schemas.microsoft.com/office/drawing/2012/chart" xmlns:c="http://schemas.openxmlformats.org/drawingml/2006/chart" xmlns="" val="1700829907"/>
      </p:ext>
    </p:extLst>
  </p:cSld>
  <p:clrMapOvr>
    <a:masterClrMapping/>
  </p:clrMapOvr>
  <mc:AlternateContent xmlns:mc="http://schemas.openxmlformats.org/markup-compatibility/2006">
    <mc:Choice xmlns:p14="http://schemas.microsoft.com/office/powerpoint/2010/main" xmlns:c15="http://schemas.microsoft.com/office/drawing/2012/chart" xmlns:c="http://schemas.openxmlformats.org/drawingml/2006/chart" xmlns=""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r>
              <a:rPr lang="fr-FR" sz="1600" dirty="0" smtClean="0"/>
              <a:t/>
            </a:r>
            <a:br>
              <a:rPr lang="fr-FR" sz="1600" dirty="0" smtClean="0"/>
            </a:br>
            <a:r>
              <a:rPr lang="fr-FR" sz="1600" dirty="0" smtClean="0"/>
              <a:t>Détermination </a:t>
            </a:r>
            <a:r>
              <a:rPr lang="fr-FR" sz="1600" dirty="0"/>
              <a:t>du chemin</a:t>
            </a:r>
            <a:r>
              <a:rPr lang="en-US" dirty="0"/>
              <a:t/>
            </a:r>
            <a:br>
              <a:rPr lang="en-US" dirty="0"/>
            </a:br>
            <a:r>
              <a:rPr lang="fr-FR" sz="2400" dirty="0"/>
              <a:t>Le meilleur chemin équivaut à la plus longue correspondance</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E7E03756-D884-1D4C-99D5-D0BE6418AA3F}"/>
              </a:ext>
            </a:extLst>
          </p:cNvPr>
          <p:cNvSpPr>
            <a:spLocks noGrp="1"/>
          </p:cNvSpPr>
          <p:nvPr>
            <p:ph idx="1"/>
          </p:nvPr>
        </p:nvSpPr>
        <p:spPr>
          <a:xfrm>
            <a:off x="474662" y="731837"/>
            <a:ext cx="8280057" cy="3689897"/>
          </a:xfrm>
        </p:spPr>
        <p:txBody>
          <a:bodyPr/>
          <a:lstStyle/>
          <a:p>
            <a:pPr marL="342900" indent="-342900" algn="l" rtl="0">
              <a:buFont typeface="Arial" panose="020B0604020202020204" pitchFamily="34" charset="0"/>
              <a:buChar char="•"/>
            </a:pPr>
            <a:endParaRPr lang="fr-FR" sz="1400" dirty="0" smtClean="0">
              <a:solidFill>
                <a:srgbClr val="000000"/>
              </a:solidFill>
            </a:endParaRPr>
          </a:p>
          <a:p>
            <a:pPr marL="342900" indent="-342900" algn="l" rtl="0">
              <a:buFont typeface="Arial" panose="020B0604020202020204" pitchFamily="34" charset="0"/>
              <a:buChar char="•"/>
            </a:pPr>
            <a:r>
              <a:rPr lang="fr-FR" sz="1400" dirty="0" smtClean="0">
                <a:solidFill>
                  <a:srgbClr val="000000"/>
                </a:solidFill>
              </a:rPr>
              <a:t>Le </a:t>
            </a:r>
            <a:r>
              <a:rPr lang="fr-FR" sz="1400" dirty="0">
                <a:solidFill>
                  <a:srgbClr val="000000"/>
                </a:solidFill>
              </a:rPr>
              <a:t>meilleur chemin dans la table de routage est également connu comme la correspondance la plus longue.</a:t>
            </a:r>
          </a:p>
          <a:p>
            <a:pPr marL="342900" indent="-342900" algn="l" rtl="0">
              <a:buFont typeface="Arial" panose="020B0604020202020204" pitchFamily="34" charset="0"/>
              <a:buChar char="•"/>
            </a:pPr>
            <a:r>
              <a:rPr lang="fr-FR" sz="1400" dirty="0">
                <a:solidFill>
                  <a:srgbClr val="000000"/>
                </a:solidFill>
              </a:rPr>
              <a:t>La table de routage contient des entrées de routage composées d'un préfixe (adresse réseau) et d'une longueur de préfixe. Pour qu'il y ait une correspondance entre l'adresse IP de destination d'un paquet et une route dans la table de routage, un nombre minimum de bits d'extrême gauche doit correspondre entre l'adresse IP du paquet et la route dans la table de routage. La longueur du préfixe de l'itinéraire dans la table de routage est utilisée pour déterminer le nombre minimum de bits d'extrême gauche qui doivent correspondre. </a:t>
            </a:r>
          </a:p>
          <a:p>
            <a:pPr marL="342900" indent="-342900" algn="l" rtl="0">
              <a:buFont typeface="Arial" panose="020B0604020202020204" pitchFamily="34" charset="0"/>
              <a:buChar char="•"/>
            </a:pPr>
            <a:r>
              <a:rPr lang="fr-FR" sz="1400" dirty="0">
                <a:solidFill>
                  <a:srgbClr val="000000"/>
                </a:solidFill>
              </a:rPr>
              <a:t>La correspondance la plus longue est celle qui, dans la table de routage, présente le plus grand nombre de bits de correspondance d'extrême gauche avec l'adresse IP de destination du paquet. La correspondance la plus longue est toujours l'itinéraire préféré.</a:t>
            </a:r>
          </a:p>
          <a:p>
            <a:pPr marL="0" indent="0" algn="l"/>
            <a:endParaRPr lang="en-US" sz="1400" b="1" dirty="0">
              <a:solidFill>
                <a:srgbClr val="000000"/>
              </a:solidFill>
            </a:endParaRPr>
          </a:p>
          <a:p>
            <a:pPr marL="0" indent="0" algn="l" rtl="0"/>
            <a:r>
              <a:rPr lang="fr-FR" sz="1400" b="1" dirty="0">
                <a:solidFill>
                  <a:srgbClr val="000000"/>
                </a:solidFill>
              </a:rPr>
              <a:t>Remarque</a:t>
            </a:r>
            <a:r>
              <a:rPr lang="fr-FR" sz="1400" dirty="0">
                <a:solidFill>
                  <a:srgbClr val="000000"/>
                </a:solidFill>
              </a:rPr>
              <a:t>: Le terme longueur du préfixe sera utilisé pour faire référence à la partie réseau des adresses IPv4 et IPv6. </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xmlns:c15="http://schemas.microsoft.com/office/drawing/2012/chart" xmlns:c="http://schemas.openxmlformats.org/drawingml/2006/chart" xmlns="" val="145547285"/>
      </p:ext>
    </p:extLst>
  </p:cSld>
  <p:clrMapOvr>
    <a:masterClrMapping/>
  </p:clrMapOvr>
  <mc:AlternateContent xmlns:mc="http://schemas.openxmlformats.org/markup-compatibility/2006">
    <mc:Choice xmlns:p14="http://schemas.microsoft.com/office/powerpoint/2010/main" xmlns:c15="http://schemas.microsoft.com/office/drawing/2012/chart" xmlns:c="http://schemas.openxmlformats.org/drawingml/2006/chart" xmlns=""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r>
              <a:rPr lang="fr-FR" sz="1600"/>
              <a:t>Détermination du chemin</a:t>
            </a:r>
            <a:r>
              <a:rPr lang="en-US" dirty="0"/>
              <a:t/>
            </a:r>
            <a:br>
              <a:rPr lang="en-US" dirty="0"/>
            </a:br>
            <a:r>
              <a:rPr lang="fr-FR" sz="2400"/>
              <a:t>Exemple de la plus longue correspondance IPv4</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5C7823D0-3393-B44E-BCEB-42C02BEADA06}"/>
              </a:ext>
            </a:extLst>
          </p:cNvPr>
          <p:cNvSpPr>
            <a:spLocks noGrp="1"/>
          </p:cNvSpPr>
          <p:nvPr>
            <p:ph idx="1"/>
          </p:nvPr>
        </p:nvSpPr>
        <p:spPr>
          <a:xfrm>
            <a:off x="474662" y="731837"/>
            <a:ext cx="8280057" cy="3689897"/>
          </a:xfrm>
        </p:spPr>
        <p:txBody>
          <a:bodyPr/>
          <a:lstStyle/>
          <a:p>
            <a:pPr marL="0" indent="0" algn="l" rtl="0"/>
            <a:r>
              <a:rPr lang="fr-FR" sz="1600">
                <a:solidFill>
                  <a:srgbClr val="000000"/>
                </a:solidFill>
              </a:rPr>
              <a:t>Dans le tableau, un paquet IPv4 a l'adresse IPv4 de destination 172.16.0.10. Le routeur a trois entrées de route dans sa table de routage IPv4 qui correspondent à ce paquet : 172.16.0.0/12, 172.16.0.0/18 et 172.16.0.0/26. Parmi les trois routes, 172.16.0.0/26 est celle qui présente la plus longue correspondance et doit être choisir pour transférer le paquet. N’oubliez pas qu’une route est une correspondance lorsqu’elle possède au minimum le nombre de bits correspondants indiqués par le masque de sous-réseau de la route.</a:t>
            </a:r>
          </a:p>
        </p:txBody>
      </p:sp>
      <p:graphicFrame>
        <p:nvGraphicFramePr>
          <p:cNvPr id="6" name="Table 5">
            <a:extLst>
              <a:ext uri="{FF2B5EF4-FFF2-40B4-BE49-F238E27FC236}">
                <a16:creationId xmlns:a16="http://schemas.microsoft.com/office/drawing/2014/main" xmlns:c15="http://schemas.microsoft.com/office/drawing/2012/chart" xmlns:c="http://schemas.openxmlformats.org/drawingml/2006/chart" xmlns="" id="{609510E1-B472-4C48-A8F6-30F29CA0F817}"/>
              </a:ext>
            </a:extLst>
          </p:cNvPr>
          <p:cNvGraphicFramePr>
            <a:graphicFrameLocks noGrp="1"/>
          </p:cNvGraphicFramePr>
          <p:nvPr>
            <p:extLst>
              <p:ext uri="{D42A27DB-BD31-4B8C-83A1-F6EECF244321}">
                <p14:modId xmlns:p14="http://schemas.microsoft.com/office/powerpoint/2010/main" xmlns:c15="http://schemas.microsoft.com/office/drawing/2012/chart" xmlns:c="http://schemas.openxmlformats.org/drawingml/2006/chart" xmlns="" val="3102209662"/>
              </p:ext>
            </p:extLst>
          </p:nvPr>
        </p:nvGraphicFramePr>
        <p:xfrm>
          <a:off x="255181" y="2548760"/>
          <a:ext cx="8665001" cy="2153430"/>
        </p:xfrm>
        <a:graphic>
          <a:graphicData uri="http://schemas.openxmlformats.org/drawingml/2006/table">
            <a:tbl>
              <a:tblPr firstRow="1" bandRow="1">
                <a:tableStyleId>{5C22544A-7EE6-4342-B048-85BDC9FD1C3A}</a:tableStyleId>
              </a:tblPr>
              <a:tblGrid>
                <a:gridCol w="1268806">
                  <a:extLst>
                    <a:ext uri="{9D8B030D-6E8A-4147-A177-3AD203B41FA5}">
                      <a16:colId xmlns:a16="http://schemas.microsoft.com/office/drawing/2014/main" xmlns:c15="http://schemas.microsoft.com/office/drawing/2012/chart" xmlns:c="http://schemas.openxmlformats.org/drawingml/2006/chart" xmlns="" val="2127096387"/>
                    </a:ext>
                  </a:extLst>
                </a:gridCol>
                <a:gridCol w="2356364">
                  <a:extLst>
                    <a:ext uri="{9D8B030D-6E8A-4147-A177-3AD203B41FA5}">
                      <a16:colId xmlns:a16="http://schemas.microsoft.com/office/drawing/2014/main" xmlns:c15="http://schemas.microsoft.com/office/drawing/2012/chart" xmlns:c="http://schemas.openxmlformats.org/drawingml/2006/chart" xmlns="" val="2763306768"/>
                    </a:ext>
                  </a:extLst>
                </a:gridCol>
                <a:gridCol w="5039831">
                  <a:extLst>
                    <a:ext uri="{9D8B030D-6E8A-4147-A177-3AD203B41FA5}">
                      <a16:colId xmlns:a16="http://schemas.microsoft.com/office/drawing/2014/main" xmlns:c15="http://schemas.microsoft.com/office/drawing/2012/chart" xmlns:c="http://schemas.openxmlformats.org/drawingml/2006/chart" xmlns="" val="3267492099"/>
                    </a:ext>
                  </a:extLst>
                </a:gridCol>
              </a:tblGrid>
              <a:tr h="326292">
                <a:tc gridSpan="2">
                  <a:txBody>
                    <a:bodyPr/>
                    <a:lstStyle/>
                    <a:p>
                      <a:pPr algn="l" rtl="0" fontAlgn="ctr"/>
                      <a:r>
                        <a:rPr lang="fr-FR" dirty="0">
                          <a:effectLst/>
                        </a:rPr>
                        <a:t>Adresse IPv4 de destination</a:t>
                      </a:r>
                    </a:p>
                  </a:txBody>
                  <a:tcPr marL="47625" marR="47625" marT="47625" marB="47625" anchor="ctr"/>
                </a:tc>
                <a:tc hMerge="1">
                  <a:txBody>
                    <a:bodyPr/>
                    <a:lstStyle/>
                    <a:p>
                      <a:endParaRPr lang="en-US"/>
                    </a:p>
                  </a:txBody>
                  <a:tcPr/>
                </a:tc>
                <a:tc>
                  <a:txBody>
                    <a:bodyPr/>
                    <a:lstStyle/>
                    <a:p>
                      <a:pPr algn="l" rtl="0" fontAlgn="ctr"/>
                      <a:r>
                        <a:rPr lang="fr-FR">
                          <a:effectLst/>
                        </a:rPr>
                        <a:t>Adresse en notation binaire</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35115582"/>
                  </a:ext>
                </a:extLst>
              </a:tr>
              <a:tr h="326292">
                <a:tc gridSpan="2">
                  <a:txBody>
                    <a:bodyPr/>
                    <a:lstStyle/>
                    <a:p>
                      <a:pPr rtl="0" fontAlgn="ctr"/>
                      <a:r>
                        <a:rPr lang="fr-FR" b="0" dirty="0">
                          <a:effectLst/>
                        </a:rPr>
                        <a:t>172.16.0.10</a:t>
                      </a:r>
                    </a:p>
                  </a:txBody>
                  <a:tcPr marL="47625" marR="47625" marT="47625" marB="47625" anchor="ctr"/>
                </a:tc>
                <a:tc hMerge="1">
                  <a:txBody>
                    <a:bodyPr/>
                    <a:lstStyle/>
                    <a:p>
                      <a:endParaRPr lang="en-US"/>
                    </a:p>
                  </a:txBody>
                  <a:tcPr/>
                </a:tc>
                <a:tc>
                  <a:txBody>
                    <a:bodyPr/>
                    <a:lstStyle/>
                    <a:p>
                      <a:pPr rtl="0" fontAlgn="ctr"/>
                      <a:r>
                        <a:rPr lang="fr-FR" b="1">
                          <a:effectLst/>
                        </a:rPr>
                        <a:t>10101100.00010000.00000000.00</a:t>
                      </a:r>
                      <a:r>
                        <a:rPr lang="fr-FR" b="0">
                          <a:effectLst/>
                        </a:rPr>
                        <a:t>001010</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4171924536"/>
                  </a:ext>
                </a:extLst>
              </a:tr>
              <a:tr h="497649">
                <a:tc>
                  <a:txBody>
                    <a:bodyPr/>
                    <a:lstStyle/>
                    <a:p>
                      <a:pPr algn="l" rtl="0" fontAlgn="ctr"/>
                      <a:r>
                        <a:rPr lang="fr-FR">
                          <a:effectLst/>
                        </a:rPr>
                        <a:t>Entrée de la route</a:t>
                      </a:r>
                    </a:p>
                  </a:txBody>
                  <a:tcPr marL="47625" marR="47625" marT="47625" marB="47625" anchor="ctr"/>
                </a:tc>
                <a:tc>
                  <a:txBody>
                    <a:bodyPr/>
                    <a:lstStyle/>
                    <a:p>
                      <a:pPr algn="l" rtl="0" fontAlgn="ctr"/>
                      <a:r>
                        <a:rPr lang="fr-FR">
                          <a:effectLst/>
                        </a:rPr>
                        <a:t>Longueur du préfix/préfixe</a:t>
                      </a:r>
                    </a:p>
                  </a:txBody>
                  <a:tcPr marL="47625" marR="47625" marT="47625" marB="47625" anchor="ctr"/>
                </a:tc>
                <a:tc>
                  <a:txBody>
                    <a:bodyPr/>
                    <a:lstStyle/>
                    <a:p>
                      <a:pPr algn="l" rtl="0" fontAlgn="ctr"/>
                      <a:r>
                        <a:rPr lang="fr-FR">
                          <a:effectLst/>
                        </a:rPr>
                        <a:t>Adresse en notation binaire</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3857871476"/>
                  </a:ext>
                </a:extLst>
              </a:tr>
              <a:tr h="326292">
                <a:tc>
                  <a:txBody>
                    <a:bodyPr/>
                    <a:lstStyle/>
                    <a:p>
                      <a:pPr rtl="0" fontAlgn="ctr"/>
                      <a:r>
                        <a:rPr lang="fr-FR" b="0">
                          <a:effectLst/>
                        </a:rPr>
                        <a:t>1</a:t>
                      </a:r>
                    </a:p>
                  </a:txBody>
                  <a:tcPr marL="47625" marR="47625" marT="47625" marB="47625" anchor="ctr"/>
                </a:tc>
                <a:tc>
                  <a:txBody>
                    <a:bodyPr/>
                    <a:lstStyle/>
                    <a:p>
                      <a:pPr rtl="0" fontAlgn="ctr"/>
                      <a:r>
                        <a:rPr lang="fr-FR" b="0">
                          <a:effectLst/>
                        </a:rPr>
                        <a:t>172.16.0.0</a:t>
                      </a:r>
                      <a:r>
                        <a:rPr lang="fr-FR" b="1">
                          <a:effectLst/>
                        </a:rPr>
                        <a:t>/12</a:t>
                      </a:r>
                    </a:p>
                  </a:txBody>
                  <a:tcPr marL="47625" marR="47625" marT="47625" marB="47625" anchor="ctr"/>
                </a:tc>
                <a:tc>
                  <a:txBody>
                    <a:bodyPr/>
                    <a:lstStyle/>
                    <a:p>
                      <a:pPr rtl="0" fontAlgn="ctr"/>
                      <a:r>
                        <a:rPr lang="fr-FR" b="1">
                          <a:effectLst/>
                        </a:rPr>
                        <a:t>10101100.0001</a:t>
                      </a:r>
                      <a:r>
                        <a:rPr lang="fr-FR" b="0">
                          <a:effectLst/>
                        </a:rPr>
                        <a:t>0000.00000000.00001010</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803855328"/>
                  </a:ext>
                </a:extLst>
              </a:tr>
              <a:tr h="326292">
                <a:tc>
                  <a:txBody>
                    <a:bodyPr/>
                    <a:lstStyle/>
                    <a:p>
                      <a:pPr rtl="0" fontAlgn="ctr"/>
                      <a:r>
                        <a:rPr lang="fr-FR" b="0">
                          <a:effectLst/>
                        </a:rPr>
                        <a:t>2</a:t>
                      </a:r>
                    </a:p>
                  </a:txBody>
                  <a:tcPr marL="47625" marR="47625" marT="47625" marB="47625" anchor="ctr"/>
                </a:tc>
                <a:tc>
                  <a:txBody>
                    <a:bodyPr/>
                    <a:lstStyle/>
                    <a:p>
                      <a:pPr rtl="0" fontAlgn="ctr"/>
                      <a:r>
                        <a:rPr lang="fr-FR" b="0">
                          <a:effectLst/>
                        </a:rPr>
                        <a:t>172.16.0.0</a:t>
                      </a:r>
                      <a:r>
                        <a:rPr lang="fr-FR" b="1">
                          <a:effectLst/>
                        </a:rPr>
                        <a:t>/18</a:t>
                      </a:r>
                    </a:p>
                  </a:txBody>
                  <a:tcPr marL="47625" marR="47625" marT="47625" marB="47625" anchor="ctr"/>
                </a:tc>
                <a:tc>
                  <a:txBody>
                    <a:bodyPr/>
                    <a:lstStyle/>
                    <a:p>
                      <a:pPr rtl="0" fontAlgn="ctr"/>
                      <a:r>
                        <a:rPr lang="fr-FR" b="1">
                          <a:effectLst/>
                        </a:rPr>
                        <a:t>10101100.00010000.00</a:t>
                      </a:r>
                      <a:r>
                        <a:rPr lang="fr-FR" b="0">
                          <a:effectLst/>
                        </a:rPr>
                        <a:t>0000.00001010</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3977272778"/>
                  </a:ext>
                </a:extLst>
              </a:tr>
              <a:tr h="326292">
                <a:tc>
                  <a:txBody>
                    <a:bodyPr/>
                    <a:lstStyle/>
                    <a:p>
                      <a:pPr rtl="0" fontAlgn="ctr"/>
                      <a:r>
                        <a:rPr lang="fr-FR" b="0">
                          <a:effectLst/>
                        </a:rPr>
                        <a:t>3</a:t>
                      </a:r>
                    </a:p>
                  </a:txBody>
                  <a:tcPr marL="47625" marR="47625" marT="47625" marB="47625" anchor="ctr"/>
                </a:tc>
                <a:tc>
                  <a:txBody>
                    <a:bodyPr/>
                    <a:lstStyle/>
                    <a:p>
                      <a:pPr rtl="0" fontAlgn="ctr"/>
                      <a:r>
                        <a:rPr lang="fr-FR" b="0">
                          <a:effectLst/>
                        </a:rPr>
                        <a:t>172.16.0.0</a:t>
                      </a:r>
                      <a:r>
                        <a:rPr lang="fr-FR" b="1">
                          <a:effectLst/>
                        </a:rPr>
                        <a:t>/26</a:t>
                      </a:r>
                    </a:p>
                  </a:txBody>
                  <a:tcPr marL="47625" marR="47625" marT="47625" marB="47625" anchor="ctr"/>
                </a:tc>
                <a:tc>
                  <a:txBody>
                    <a:bodyPr/>
                    <a:lstStyle/>
                    <a:p>
                      <a:pPr rtl="0" fontAlgn="ctr"/>
                      <a:r>
                        <a:rPr lang="fr-FR" b="1" dirty="0">
                          <a:effectLst/>
                        </a:rPr>
                        <a:t>10101100.00010000.00000000.00</a:t>
                      </a:r>
                      <a:r>
                        <a:rPr lang="fr-FR" b="0" dirty="0">
                          <a:effectLst/>
                        </a:rPr>
                        <a:t>001010</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143080834"/>
                  </a:ext>
                </a:extLst>
              </a:tr>
            </a:tbl>
          </a:graphicData>
        </a:graphic>
      </p:graphicFrame>
    </p:spTree>
    <p:extLst>
      <p:ext uri="{BB962C8B-B14F-4D97-AF65-F5344CB8AC3E}">
        <p14:creationId xmlns:p14="http://schemas.microsoft.com/office/powerpoint/2010/main" xmlns:c15="http://schemas.microsoft.com/office/drawing/2012/chart" xmlns:c="http://schemas.openxmlformats.org/drawingml/2006/chart" xmlns="" val="3582960161"/>
      </p:ext>
    </p:extLst>
  </p:cSld>
  <p:clrMapOvr>
    <a:masterClrMapping/>
  </p:clrMapOvr>
  <mc:AlternateContent xmlns:mc="http://schemas.openxmlformats.org/markup-compatibility/2006">
    <mc:Choice xmlns:p14="http://schemas.microsoft.com/office/powerpoint/2010/main" xmlns:c15="http://schemas.microsoft.com/office/drawing/2012/chart" xmlns:c="http://schemas.openxmlformats.org/drawingml/2006/chart" xmlns=""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r>
              <a:rPr lang="fr-FR" sz="1600"/>
              <a:t>Détermination du chemin</a:t>
            </a:r>
            <a:r>
              <a:rPr lang="en-US" dirty="0"/>
              <a:t/>
            </a:r>
            <a:br>
              <a:rPr lang="en-US" dirty="0"/>
            </a:br>
            <a:r>
              <a:rPr lang="fr-FR" sz="2400"/>
              <a:t>Exemple de la plus longue correspondance IPv6</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21ABB7B4-58E8-4648-912E-38FC82C165E5}"/>
              </a:ext>
            </a:extLst>
          </p:cNvPr>
          <p:cNvSpPr>
            <a:spLocks noGrp="1"/>
          </p:cNvSpPr>
          <p:nvPr>
            <p:ph idx="1"/>
          </p:nvPr>
        </p:nvSpPr>
        <p:spPr>
          <a:xfrm>
            <a:off x="474662" y="731837"/>
            <a:ext cx="8280057" cy="1348633"/>
          </a:xfrm>
        </p:spPr>
        <p:txBody>
          <a:bodyPr/>
          <a:lstStyle/>
          <a:p>
            <a:pPr marL="0" indent="0" algn="l" rtl="0"/>
            <a:r>
              <a:rPr lang="fr-FR" sz="1600">
                <a:solidFill>
                  <a:srgbClr val="000000"/>
                </a:solidFill>
              </a:rPr>
              <a:t>Un paquet IPv6 a l'adresse IPv6 de destination 2001:db8:c000::99. Cet exemple montre trois entrées d'itinéraire, mais seulement deux d'entre elles sont valides, l'une d'entre elles étant la correspondance la plus longue. Les deux premières entrées de route ont des longueurs de préfixe qui ont le nombre requis de bits correspondant, comme indiqué par la longueur du préfixe. La troisième entrée d'itinéraire n'est pas une correspondance car son préfixe /64 nécessite 64 bits correspondants. </a:t>
            </a:r>
          </a:p>
        </p:txBody>
      </p:sp>
      <p:graphicFrame>
        <p:nvGraphicFramePr>
          <p:cNvPr id="7" name="Table 6">
            <a:extLst>
              <a:ext uri="{FF2B5EF4-FFF2-40B4-BE49-F238E27FC236}">
                <a16:creationId xmlns:a16="http://schemas.microsoft.com/office/drawing/2014/main" xmlns:c15="http://schemas.microsoft.com/office/drawing/2012/chart" xmlns:c="http://schemas.openxmlformats.org/drawingml/2006/chart" xmlns="" id="{DA139217-7A24-4444-A0D2-2BC5548001D7}"/>
              </a:ext>
            </a:extLst>
          </p:cNvPr>
          <p:cNvGraphicFramePr>
            <a:graphicFrameLocks noGrp="1"/>
          </p:cNvGraphicFramePr>
          <p:nvPr>
            <p:extLst>
              <p:ext uri="{D42A27DB-BD31-4B8C-83A1-F6EECF244321}">
                <p14:modId xmlns:p14="http://schemas.microsoft.com/office/powerpoint/2010/main" xmlns:c15="http://schemas.microsoft.com/office/drawing/2012/chart" xmlns:c="http://schemas.openxmlformats.org/drawingml/2006/chart" xmlns="" val="2410516661"/>
              </p:ext>
            </p:extLst>
          </p:nvPr>
        </p:nvGraphicFramePr>
        <p:xfrm>
          <a:off x="712382" y="2400446"/>
          <a:ext cx="7654371" cy="2156460"/>
        </p:xfrm>
        <a:graphic>
          <a:graphicData uri="http://schemas.openxmlformats.org/drawingml/2006/table">
            <a:tbl>
              <a:tblPr firstRow="1" bandRow="1">
                <a:tableStyleId>{5C22544A-7EE6-4342-B048-85BDC9FD1C3A}</a:tableStyleId>
              </a:tblPr>
              <a:tblGrid>
                <a:gridCol w="1403498">
                  <a:extLst>
                    <a:ext uri="{9D8B030D-6E8A-4147-A177-3AD203B41FA5}">
                      <a16:colId xmlns:a16="http://schemas.microsoft.com/office/drawing/2014/main" xmlns:c15="http://schemas.microsoft.com/office/drawing/2012/chart" xmlns:c="http://schemas.openxmlformats.org/drawingml/2006/chart" xmlns="" val="2753520791"/>
                    </a:ext>
                  </a:extLst>
                </a:gridCol>
                <a:gridCol w="2721935">
                  <a:extLst>
                    <a:ext uri="{9D8B030D-6E8A-4147-A177-3AD203B41FA5}">
                      <a16:colId xmlns:a16="http://schemas.microsoft.com/office/drawing/2014/main" xmlns:c15="http://schemas.microsoft.com/office/drawing/2012/chart" xmlns:c="http://schemas.openxmlformats.org/drawingml/2006/chart" xmlns="" val="3548801152"/>
                    </a:ext>
                  </a:extLst>
                </a:gridCol>
                <a:gridCol w="3528938">
                  <a:extLst>
                    <a:ext uri="{9D8B030D-6E8A-4147-A177-3AD203B41FA5}">
                      <a16:colId xmlns:a16="http://schemas.microsoft.com/office/drawing/2014/main" xmlns:c15="http://schemas.microsoft.com/office/drawing/2012/chart" xmlns:c="http://schemas.openxmlformats.org/drawingml/2006/chart" xmlns="" val="193526548"/>
                    </a:ext>
                  </a:extLst>
                </a:gridCol>
              </a:tblGrid>
              <a:tr h="370840">
                <a:tc>
                  <a:txBody>
                    <a:bodyPr/>
                    <a:lstStyle/>
                    <a:p>
                      <a:pPr rtl="0"/>
                      <a:r>
                        <a:rPr lang="fr-FR" dirty="0"/>
                        <a:t>Destination</a:t>
                      </a:r>
                    </a:p>
                  </a:txBody>
                  <a:tcPr/>
                </a:tc>
                <a:tc gridSpan="2">
                  <a:txBody>
                    <a:bodyPr/>
                    <a:lstStyle/>
                    <a:p>
                      <a:pPr rtl="0"/>
                      <a:r>
                        <a:rPr lang="fr-FR"/>
                        <a:t>2001:db8:c000። 99/48</a:t>
                      </a:r>
                    </a:p>
                  </a:txBody>
                  <a:tcPr/>
                </a:tc>
                <a:tc hMerge="1">
                  <a:txBody>
                    <a:bodyPr/>
                    <a:lstStyle/>
                    <a:p>
                      <a:endParaRPr lang="en-US" dirty="0"/>
                    </a:p>
                  </a:txBody>
                  <a:tcPr/>
                </a:tc>
                <a:extLst>
                  <a:ext uri="{0D108BD9-81ED-4DB2-BD59-A6C34878D82A}">
                    <a16:rowId xmlns:a16="http://schemas.microsoft.com/office/drawing/2014/main" xmlns:c15="http://schemas.microsoft.com/office/drawing/2012/chart" xmlns:c="http://schemas.openxmlformats.org/drawingml/2006/chart" xmlns="" val="731072871"/>
                  </a:ext>
                </a:extLst>
              </a:tr>
              <a:tr h="370840">
                <a:tc>
                  <a:txBody>
                    <a:bodyPr/>
                    <a:lstStyle/>
                    <a:p>
                      <a:pPr algn="l" rtl="0" fontAlgn="ctr"/>
                      <a:r>
                        <a:rPr lang="fr-FR">
                          <a:effectLst/>
                        </a:rPr>
                        <a:t>Entrée de la route</a:t>
                      </a:r>
                    </a:p>
                  </a:txBody>
                  <a:tcPr marL="47625" marR="47625" marT="47625" marB="47625" anchor="ctr"/>
                </a:tc>
                <a:tc>
                  <a:txBody>
                    <a:bodyPr/>
                    <a:lstStyle/>
                    <a:p>
                      <a:pPr algn="l" rtl="0" fontAlgn="ctr"/>
                      <a:r>
                        <a:rPr lang="fr-FR" dirty="0">
                          <a:effectLst/>
                        </a:rPr>
                        <a:t>Longueur du préfix/préfixe</a:t>
                      </a:r>
                    </a:p>
                  </a:txBody>
                  <a:tcPr marL="47625" marR="47625" marT="47625" marB="47625" anchor="ctr"/>
                </a:tc>
                <a:tc>
                  <a:txBody>
                    <a:bodyPr/>
                    <a:lstStyle/>
                    <a:p>
                      <a:pPr algn="l" rtl="0" fontAlgn="ctr"/>
                      <a:r>
                        <a:rPr lang="fr-FR">
                          <a:effectLst/>
                        </a:rPr>
                        <a:t>Est-ce que ça correspond ?</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1896413192"/>
                  </a:ext>
                </a:extLst>
              </a:tr>
              <a:tr h="370840">
                <a:tc>
                  <a:txBody>
                    <a:bodyPr/>
                    <a:lstStyle/>
                    <a:p>
                      <a:pPr rtl="0" fontAlgn="ctr"/>
                      <a:r>
                        <a:rPr lang="fr-FR" b="0">
                          <a:effectLst/>
                        </a:rPr>
                        <a:t>1</a:t>
                      </a:r>
                    </a:p>
                  </a:txBody>
                  <a:tcPr marL="47625" marR="47625" marT="47625" marB="47625" anchor="ctr"/>
                </a:tc>
                <a:tc>
                  <a:txBody>
                    <a:bodyPr/>
                    <a:lstStyle/>
                    <a:p>
                      <a:pPr rtl="0" fontAlgn="ctr"/>
                      <a:r>
                        <a:rPr lang="fr-FR" b="1">
                          <a:effectLst/>
                        </a:rPr>
                        <a:t>2001:db8:c0</a:t>
                      </a:r>
                      <a:r>
                        <a:rPr lang="fr-FR" b="0">
                          <a:effectLst/>
                        </a:rPr>
                        <a:t>00::</a:t>
                      </a:r>
                      <a:r>
                        <a:rPr lang="fr-FR" b="1">
                          <a:effectLst/>
                        </a:rPr>
                        <a:t>/40</a:t>
                      </a:r>
                    </a:p>
                  </a:txBody>
                  <a:tcPr marL="47625" marR="47625" marT="47625" marB="47625" anchor="ctr"/>
                </a:tc>
                <a:tc>
                  <a:txBody>
                    <a:bodyPr/>
                    <a:lstStyle/>
                    <a:p>
                      <a:pPr rtl="0" fontAlgn="ctr"/>
                      <a:r>
                        <a:rPr lang="fr-FR" b="0">
                          <a:effectLst/>
                        </a:rPr>
                        <a:t>Correspondance de 40 bits</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3523326430"/>
                  </a:ext>
                </a:extLst>
              </a:tr>
              <a:tr h="370840">
                <a:tc>
                  <a:txBody>
                    <a:bodyPr/>
                    <a:lstStyle/>
                    <a:p>
                      <a:pPr rtl="0" fontAlgn="ctr"/>
                      <a:r>
                        <a:rPr lang="fr-FR" b="0">
                          <a:effectLst/>
                        </a:rPr>
                        <a:t>2</a:t>
                      </a:r>
                    </a:p>
                  </a:txBody>
                  <a:tcPr marL="47625" marR="47625" marT="47625" marB="47625" anchor="ctr"/>
                </a:tc>
                <a:tc>
                  <a:txBody>
                    <a:bodyPr/>
                    <a:lstStyle/>
                    <a:p>
                      <a:pPr rtl="0" fontAlgn="ctr"/>
                      <a:r>
                        <a:rPr lang="fr-FR" b="1">
                          <a:effectLst/>
                        </a:rPr>
                        <a:t>2001:db8:c000</a:t>
                      </a:r>
                      <a:r>
                        <a:rPr lang="fr-FR" b="0">
                          <a:effectLst/>
                        </a:rPr>
                        <a:t>::</a:t>
                      </a:r>
                      <a:r>
                        <a:rPr lang="fr-FR" b="1">
                          <a:effectLst/>
                        </a:rPr>
                        <a:t>/48</a:t>
                      </a:r>
                    </a:p>
                  </a:txBody>
                  <a:tcPr marL="47625" marR="47625" marT="47625" marB="47625" anchor="ctr"/>
                </a:tc>
                <a:tc>
                  <a:txBody>
                    <a:bodyPr/>
                    <a:lstStyle/>
                    <a:p>
                      <a:pPr rtl="0" fontAlgn="ctr"/>
                      <a:r>
                        <a:rPr lang="fr-FR" b="0">
                          <a:effectLst/>
                        </a:rPr>
                        <a:t>Correspondance de 48 bits (correspondance la plus longue)</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3100934322"/>
                  </a:ext>
                </a:extLst>
              </a:tr>
              <a:tr h="370840">
                <a:tc>
                  <a:txBody>
                    <a:bodyPr/>
                    <a:lstStyle/>
                    <a:p>
                      <a:pPr rtl="0" fontAlgn="ctr"/>
                      <a:r>
                        <a:rPr lang="fr-FR" b="0">
                          <a:effectLst/>
                        </a:rPr>
                        <a:t>3</a:t>
                      </a:r>
                    </a:p>
                  </a:txBody>
                  <a:tcPr marL="47625" marR="47625" marT="47625" marB="47625" anchor="ctr"/>
                </a:tc>
                <a:tc>
                  <a:txBody>
                    <a:bodyPr/>
                    <a:lstStyle/>
                    <a:p>
                      <a:pPr rtl="0" fontAlgn="ctr"/>
                      <a:r>
                        <a:rPr lang="fr-FR" b="1">
                          <a:effectLst/>
                        </a:rPr>
                        <a:t>2001:db8:c000</a:t>
                      </a:r>
                      <a:r>
                        <a:rPr lang="fr-FR" b="0">
                          <a:effectLst/>
                        </a:rPr>
                        <a:t>:5555::</a:t>
                      </a:r>
                      <a:r>
                        <a:rPr lang="fr-FR" b="1">
                          <a:effectLst/>
                        </a:rPr>
                        <a:t>/64</a:t>
                      </a:r>
                    </a:p>
                  </a:txBody>
                  <a:tcPr marL="47625" marR="47625" marT="47625" marB="47625" anchor="ctr"/>
                </a:tc>
                <a:tc>
                  <a:txBody>
                    <a:bodyPr/>
                    <a:lstStyle/>
                    <a:p>
                      <a:pPr rtl="0" fontAlgn="ctr"/>
                      <a:r>
                        <a:rPr lang="fr-FR" b="0" dirty="0">
                          <a:effectLst/>
                        </a:rPr>
                        <a:t>Ne correspond pas à 64 bits</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2444351554"/>
                  </a:ext>
                </a:extLst>
              </a:tr>
            </a:tbl>
          </a:graphicData>
        </a:graphic>
      </p:graphicFrame>
    </p:spTree>
    <p:extLst>
      <p:ext uri="{BB962C8B-B14F-4D97-AF65-F5344CB8AC3E}">
        <p14:creationId xmlns:p14="http://schemas.microsoft.com/office/powerpoint/2010/main" xmlns:c15="http://schemas.microsoft.com/office/drawing/2012/chart" xmlns:c="http://schemas.openxmlformats.org/drawingml/2006/chart" xmlns="" val="1038060674"/>
      </p:ext>
    </p:extLst>
  </p:cSld>
  <p:clrMapOvr>
    <a:masterClrMapping/>
  </p:clrMapOvr>
  <mc:AlternateContent xmlns:mc="http://schemas.openxmlformats.org/markup-compatibility/2006">
    <mc:Choice xmlns:p14="http://schemas.microsoft.com/office/powerpoint/2010/main" xmlns:c15="http://schemas.microsoft.com/office/drawing/2012/chart" xmlns:c="http://schemas.openxmlformats.org/drawingml/2006/chart" xmlns=""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r>
              <a:rPr lang="fr-FR" sz="1600"/>
              <a:t>Détermination du chemin</a:t>
            </a:r>
            <a:r>
              <a:rPr lang="en-US" dirty="0"/>
              <a:t/>
            </a:r>
            <a:br>
              <a:rPr lang="en-US" dirty="0"/>
            </a:br>
            <a:r>
              <a:rPr lang="fr-FR" sz="2400"/>
              <a:t>Création de la table de routage</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B3994C81-1337-4E40-9DBD-720DE51C27AA}"/>
              </a:ext>
            </a:extLst>
          </p:cNvPr>
          <p:cNvSpPr>
            <a:spLocks noGrp="1"/>
          </p:cNvSpPr>
          <p:nvPr>
            <p:ph idx="1"/>
          </p:nvPr>
        </p:nvSpPr>
        <p:spPr>
          <a:xfrm>
            <a:off x="58724" y="731837"/>
            <a:ext cx="8695996" cy="3689897"/>
          </a:xfrm>
        </p:spPr>
        <p:txBody>
          <a:bodyPr/>
          <a:lstStyle/>
          <a:p>
            <a:pPr marL="0" indent="0" algn="l" rtl="0"/>
            <a:r>
              <a:rPr lang="fr-FR" sz="1400" b="1" dirty="0">
                <a:solidFill>
                  <a:srgbClr val="000000"/>
                </a:solidFill>
              </a:rPr>
              <a:t>Réseaux directement connectés :</a:t>
            </a:r>
            <a:r>
              <a:rPr lang="fr-FR" sz="1400" dirty="0">
                <a:solidFill>
                  <a:srgbClr val="000000"/>
                </a:solidFill>
              </a:rPr>
              <a:t> Ajouté à la table de routage lorsqu'une interface locale est configurée avec une adresse IP et un masque de sous-réseau (longueur du préfixe) et qu'elle est active (up et up).</a:t>
            </a:r>
          </a:p>
          <a:p>
            <a:pPr marL="0" indent="0" algn="l"/>
            <a:endParaRPr lang="en-US" sz="1400" dirty="0">
              <a:solidFill>
                <a:srgbClr val="000000"/>
              </a:solidFill>
            </a:endParaRPr>
          </a:p>
          <a:p>
            <a:pPr marL="0" indent="0" algn="l" rtl="0"/>
            <a:r>
              <a:rPr lang="fr-FR" sz="1400" b="1" dirty="0">
                <a:solidFill>
                  <a:srgbClr val="000000"/>
                </a:solidFill>
              </a:rPr>
              <a:t>Réseaux distants :</a:t>
            </a:r>
            <a:r>
              <a:rPr lang="fr-FR" sz="1400" dirty="0">
                <a:solidFill>
                  <a:srgbClr val="000000"/>
                </a:solidFill>
              </a:rPr>
              <a:t>Réseaux qui ne sont pas directement connectés au routeur. Un routeur apprend des réseaux distants de deux manières différentes:</a:t>
            </a:r>
          </a:p>
          <a:p>
            <a:pPr marL="415985" lvl="1" indent="-342900" rtl="0">
              <a:buFont typeface="Arial" panose="020B0604020202020204" pitchFamily="34" charset="0"/>
              <a:buChar char="•"/>
            </a:pPr>
            <a:r>
              <a:rPr lang="fr-FR" b="1" dirty="0">
                <a:solidFill>
                  <a:srgbClr val="000000"/>
                </a:solidFill>
              </a:rPr>
              <a:t>Routes statiques</a:t>
            </a:r>
            <a:r>
              <a:rPr lang="fr-FR" dirty="0">
                <a:solidFill>
                  <a:srgbClr val="000000"/>
                </a:solidFill>
              </a:rPr>
              <a:t> - Ajoutés à la table de routage lorsqu'un itinéraire est configuré manuellement. </a:t>
            </a:r>
          </a:p>
          <a:p>
            <a:pPr marL="415985" lvl="1" indent="-342900" rtl="0">
              <a:buFont typeface="Arial" panose="020B0604020202020204" pitchFamily="34" charset="0"/>
              <a:buChar char="•"/>
            </a:pPr>
            <a:r>
              <a:rPr lang="fr-FR" b="1" dirty="0">
                <a:solidFill>
                  <a:srgbClr val="000000"/>
                </a:solidFill>
              </a:rPr>
              <a:t>Protocoles de routage dynamique</a:t>
            </a:r>
            <a:r>
              <a:rPr lang="fr-FR" dirty="0">
                <a:solidFill>
                  <a:srgbClr val="000000"/>
                </a:solidFill>
              </a:rPr>
              <a:t> - Ajoutés à la table de routage lorsque les protocoles de routage apprennent dynamiquement sur le réseau distant. </a:t>
            </a:r>
            <a:r>
              <a:rPr lang="fr-FR" b="1" dirty="0">
                <a:solidFill>
                  <a:srgbClr val="000000"/>
                </a:solidFill>
              </a:rPr>
              <a:t> </a:t>
            </a:r>
          </a:p>
          <a:p>
            <a:pPr marL="415985" lvl="1" indent="-342900">
              <a:buFont typeface="Arial" panose="020B0604020202020204" pitchFamily="34" charset="0"/>
              <a:buChar char="•"/>
            </a:pPr>
            <a:endParaRPr lang="en-US" dirty="0">
              <a:solidFill>
                <a:srgbClr val="000000"/>
              </a:solidFill>
            </a:endParaRPr>
          </a:p>
          <a:p>
            <a:pPr marL="0" indent="0" algn="l" rtl="0"/>
            <a:r>
              <a:rPr lang="fr-FR" sz="1400" b="1" dirty="0">
                <a:solidFill>
                  <a:srgbClr val="000000"/>
                </a:solidFill>
              </a:rPr>
              <a:t>Route par défaut :</a:t>
            </a:r>
            <a:r>
              <a:rPr lang="fr-FR" sz="1400" dirty="0">
                <a:solidFill>
                  <a:srgbClr val="000000"/>
                </a:solidFill>
              </a:rPr>
              <a:t>spécifie un routeur de saut suivant à utiliser lorsque la table de routage ne contient pas d'itinéraire spécifique correspondant à l'adresse IP de destination. L'itinéraire par défaut peut être saisi manuellement sous forme d'itinéraire statique ou appris automatiquement à partir d'un protocole de routage dynamique. </a:t>
            </a:r>
          </a:p>
          <a:p>
            <a:pPr marL="358835" lvl="1" indent="-285750" rtl="0">
              <a:buFont typeface="Arial" panose="020B0604020202020204" pitchFamily="34" charset="0"/>
              <a:buChar char="•"/>
            </a:pPr>
            <a:r>
              <a:rPr lang="fr-FR" dirty="0">
                <a:solidFill>
                  <a:srgbClr val="000000"/>
                </a:solidFill>
              </a:rPr>
              <a:t>Une route par défaut a une longueur de préfixe /0. Cela signifie qu'aucun bit ne doit correspondre à l'adresse IP de destination pour que cette entrée d'itinéraire soit utilisée. S'il n'y a pas de routes avec une correspondance supérieure à 0 bits, l'itinéraire par défaut est utilisé pour transférer le paquet. L'itinéraire par défaut est parfois appelé passerelle de dernier recours.</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xmlns:c15="http://schemas.microsoft.com/office/drawing/2012/chart" xmlns:c="http://schemas.openxmlformats.org/drawingml/2006/chart" xmlns="" val="3203574328"/>
      </p:ext>
    </p:extLst>
  </p:cSld>
  <p:clrMapOvr>
    <a:masterClrMapping/>
  </p:clrMapOvr>
  <mc:AlternateContent xmlns:mc="http://schemas.openxmlformats.org/markup-compatibility/2006">
    <mc:Choice xmlns:p14="http://schemas.microsoft.com/office/powerpoint/2010/main" xmlns:c15="http://schemas.microsoft.com/office/drawing/2012/chart" xmlns:c="http://schemas.openxmlformats.org/drawingml/2006/chart" xmlns=""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pPr rtl="0"/>
            <a:r>
              <a:rPr lang="fr-FR">
                <a:solidFill>
                  <a:schemeClr val="accent5">
                    <a:lumMod val="40000"/>
                    <a:lumOff val="60000"/>
                  </a:schemeClr>
                </a:solidFill>
              </a:rPr>
              <a:t>14.2 Transmission de paquets</a:t>
            </a:r>
          </a:p>
        </p:txBody>
      </p:sp>
    </p:spTree>
    <p:custDataLst>
      <p:tags r:id="rId1"/>
    </p:custDataLst>
    <p:extLst>
      <p:ext uri="{BB962C8B-B14F-4D97-AF65-F5344CB8AC3E}">
        <p14:creationId xmlns:p14="http://schemas.microsoft.com/office/powerpoint/2010/main" xmlns:c15="http://schemas.microsoft.com/office/drawing/2012/chart" xmlns:c="http://schemas.openxmlformats.org/drawingml/2006/chart" xmlns="" val="1619359580"/>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r>
              <a:rPr lang="fr-FR" sz="1600"/>
              <a:t>Transmission de paquets</a:t>
            </a:r>
            <a:r>
              <a:rPr lang="en-US" dirty="0"/>
              <a:t/>
            </a:r>
            <a:br>
              <a:rPr lang="en-US" dirty="0"/>
            </a:br>
            <a:r>
              <a:rPr lang="fr-FR" sz="2400"/>
              <a:t>Processus de décision sur la transmission des paquets</a:t>
            </a:r>
          </a:p>
        </p:txBody>
      </p:sp>
      <p:sp>
        <p:nvSpPr>
          <p:cNvPr id="8" name="Rectangle 7">
            <a:extLst>
              <a:ext uri="{FF2B5EF4-FFF2-40B4-BE49-F238E27FC236}">
                <a16:creationId xmlns:a16="http://schemas.microsoft.com/office/drawing/2014/main" xmlns:c15="http://schemas.microsoft.com/office/drawing/2012/chart" xmlns:c="http://schemas.openxmlformats.org/drawingml/2006/chart" xmlns="" id="{EAFC0DA3-8ADE-2B42-951D-8C4F944F5E4C}"/>
              </a:ext>
            </a:extLst>
          </p:cNvPr>
          <p:cNvSpPr/>
          <p:nvPr/>
        </p:nvSpPr>
        <p:spPr>
          <a:xfrm>
            <a:off x="111982" y="737824"/>
            <a:ext cx="3184792" cy="4016484"/>
          </a:xfrm>
          <a:prstGeom prst="rect">
            <a:avLst/>
          </a:prstGeom>
        </p:spPr>
        <p:txBody>
          <a:bodyPr wrap="square">
            <a:spAutoFit/>
          </a:bodyPr>
          <a:lstStyle/>
          <a:p>
            <a:pPr rtl="0">
              <a:buFont typeface="+mj-lt"/>
              <a:buAutoNum type="arabicPeriod"/>
            </a:pPr>
            <a:r>
              <a:rPr lang="fr-FR" sz="1400" b="1" dirty="0">
                <a:solidFill>
                  <a:srgbClr val="000000"/>
                </a:solidFill>
                <a:latin typeface="CiscoSans"/>
              </a:rPr>
              <a:t> </a:t>
            </a:r>
            <a:r>
              <a:rPr lang="fr-FR" sz="1400" dirty="0">
                <a:solidFill>
                  <a:srgbClr val="000000"/>
                </a:solidFill>
                <a:latin typeface="+mn-lt"/>
              </a:rPr>
              <a:t>Le bloc de liaison de données avec un paquet IP encapsulé arrive sur l'interface d'entrée. </a:t>
            </a:r>
          </a:p>
          <a:p>
            <a:pPr rtl="0">
              <a:buFont typeface="+mj-lt"/>
              <a:buAutoNum type="arabicPeriod"/>
            </a:pPr>
            <a:r>
              <a:rPr lang="fr-FR" sz="1400" dirty="0">
                <a:solidFill>
                  <a:srgbClr val="000000"/>
                </a:solidFill>
                <a:latin typeface="+mn-lt"/>
              </a:rPr>
              <a:t> Le routeur examine l'adresse IP de destination dans l'en-tête du paquet et consulte sa table de routage IP.</a:t>
            </a:r>
          </a:p>
          <a:p>
            <a:pPr rtl="0">
              <a:buFont typeface="+mj-lt"/>
              <a:buAutoNum type="arabicPeriod"/>
            </a:pPr>
            <a:r>
              <a:rPr lang="fr-FR" sz="1400" dirty="0">
                <a:solidFill>
                  <a:srgbClr val="000000"/>
                </a:solidFill>
                <a:latin typeface="+mn-lt"/>
              </a:rPr>
              <a:t> Le routeur trouve le préfixe correspondant le plus long dans la table de routage.</a:t>
            </a:r>
          </a:p>
          <a:p>
            <a:pPr rtl="0">
              <a:buFont typeface="+mj-lt"/>
              <a:buAutoNum type="arabicPeriod"/>
            </a:pPr>
            <a:r>
              <a:rPr lang="fr-FR" sz="1400" dirty="0">
                <a:solidFill>
                  <a:srgbClr val="000000"/>
                </a:solidFill>
                <a:latin typeface="+mn-lt"/>
              </a:rPr>
              <a:t> Le routeur encapsule le paquet dans un cadre de liaison de données et le transmet à l'extérieur de l'interface de sortie. La destination peut être un périphérique connecté au réseau ou un routeur de saut suivant.</a:t>
            </a:r>
          </a:p>
          <a:p>
            <a:pPr rtl="0">
              <a:buFont typeface="+mj-lt"/>
              <a:buAutoNum type="arabicPeriod"/>
            </a:pPr>
            <a:r>
              <a:rPr lang="fr-FR" sz="1400" dirty="0">
                <a:solidFill>
                  <a:srgbClr val="000000"/>
                </a:solidFill>
                <a:latin typeface="+mn-lt"/>
              </a:rPr>
              <a:t> Toutefois, s'il n'y a pas d'entrée de route correspondante, le paquet est supprimé</a:t>
            </a:r>
            <a:r>
              <a:rPr lang="fr-FR" sz="1400" dirty="0">
                <a:solidFill>
                  <a:srgbClr val="000000"/>
                </a:solidFill>
                <a:latin typeface="CiscoSans"/>
              </a:rPr>
              <a:t>. </a:t>
            </a:r>
          </a:p>
        </p:txBody>
      </p:sp>
      <p:pic>
        <p:nvPicPr>
          <p:cNvPr id="7" name="Content Placeholder 6">
            <a:extLst>
              <a:ext uri="{FF2B5EF4-FFF2-40B4-BE49-F238E27FC236}">
                <a16:creationId xmlns:a16="http://schemas.microsoft.com/office/drawing/2014/main" xmlns:c15="http://schemas.microsoft.com/office/drawing/2012/chart" xmlns:c="http://schemas.openxmlformats.org/drawingml/2006/chart" xmlns="" id="{D3D31508-58E9-F545-9C2A-54FF5511C257}"/>
              </a:ext>
            </a:extLst>
          </p:cNvPr>
          <p:cNvPicPr>
            <a:picLocks noGrp="1" noChangeAspect="1"/>
          </p:cNvPicPr>
          <p:nvPr>
            <p:ph idx="1"/>
          </p:nvPr>
        </p:nvPicPr>
        <p:blipFill>
          <a:blip r:embed="rId3"/>
          <a:stretch>
            <a:fillRect/>
          </a:stretch>
        </p:blipFill>
        <p:spPr>
          <a:xfrm>
            <a:off x="3296774" y="1031474"/>
            <a:ext cx="5561801" cy="3080551"/>
          </a:xfrm>
        </p:spPr>
      </p:pic>
    </p:spTree>
    <p:extLst>
      <p:ext uri="{BB962C8B-B14F-4D97-AF65-F5344CB8AC3E}">
        <p14:creationId xmlns:p14="http://schemas.microsoft.com/office/powerpoint/2010/main" xmlns:c15="http://schemas.microsoft.com/office/drawing/2012/chart" xmlns:c="http://schemas.openxmlformats.org/drawingml/2006/chart" xmlns="" val="175850698"/>
      </p:ext>
    </p:extLst>
  </p:cSld>
  <p:clrMapOvr>
    <a:masterClrMapping/>
  </p:clrMapOvr>
  <mc:AlternateContent xmlns:mc="http://schemas.openxmlformats.org/markup-compatibility/2006">
    <mc:Choice xmlns:p14="http://schemas.microsoft.com/office/powerpoint/2010/main" xmlns:c15="http://schemas.microsoft.com/office/drawing/2012/chart" xmlns:c="http://schemas.openxmlformats.org/drawingml/2006/chart"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a:xfrm>
            <a:off x="1" y="50629"/>
            <a:ext cx="9144000" cy="757551"/>
          </a:xfrm>
        </p:spPr>
        <p:txBody>
          <a:bodyPr/>
          <a:lstStyle/>
          <a:p>
            <a:pPr rtl="0"/>
            <a:r>
              <a:rPr lang="fr-FR"/>
              <a:t>Instructor Materials – Module 14 Planning Guide</a:t>
            </a:r>
          </a:p>
        </p:txBody>
      </p:sp>
      <p:sp>
        <p:nvSpPr>
          <p:cNvPr id="4099" name="Rectangle 34"/>
          <p:cNvSpPr>
            <a:spLocks noGrp="1" noChangeArrowheads="1"/>
          </p:cNvSpPr>
          <p:nvPr>
            <p:ph idx="1"/>
          </p:nvPr>
        </p:nvSpPr>
        <p:spPr>
          <a:xfrm>
            <a:off x="145357" y="808179"/>
            <a:ext cx="8433035" cy="3773247"/>
          </a:xfrm>
        </p:spPr>
        <p:txBody>
          <a:bodyPr/>
          <a:lstStyle/>
          <a:p>
            <a:pPr marL="0" indent="0" rtl="0">
              <a:buNone/>
            </a:pPr>
            <a:r>
              <a:rPr lang="fr-FR"/>
              <a:t>This PowerPoint deck is divided in two parts:</a:t>
            </a:r>
          </a:p>
          <a:p>
            <a:pPr rtl="0">
              <a:buFont typeface="Arial" panose="020B0604020202020204" pitchFamily="34" charset="0"/>
              <a:buChar char="•"/>
            </a:pPr>
            <a:r>
              <a:rPr lang="fr-FR"/>
              <a:t>Instructor Planning Guide</a:t>
            </a:r>
          </a:p>
          <a:p>
            <a:pPr lvl="1" rtl="0">
              <a:buFont typeface="Arial" panose="020B0604020202020204" pitchFamily="34" charset="0"/>
              <a:buChar char="•"/>
            </a:pPr>
            <a:r>
              <a:rPr lang="fr-FR"/>
              <a:t>Information to help you become familiar with the module</a:t>
            </a:r>
          </a:p>
          <a:p>
            <a:pPr lvl="1" rtl="0">
              <a:buFont typeface="Arial" panose="020B0604020202020204" pitchFamily="34" charset="0"/>
              <a:buChar char="•"/>
            </a:pPr>
            <a:r>
              <a:rPr lang="fr-FR"/>
              <a:t>Teaching aids</a:t>
            </a:r>
          </a:p>
          <a:p>
            <a:pPr rtl="0">
              <a:buFont typeface="Arial" panose="020B0604020202020204" pitchFamily="34" charset="0"/>
              <a:buChar char="•"/>
            </a:pPr>
            <a:r>
              <a:rPr lang="fr-FR"/>
              <a:t>Instructor Class Presentation</a:t>
            </a:r>
          </a:p>
          <a:p>
            <a:pPr lvl="1" rtl="0">
              <a:buFont typeface="Arial" panose="020B0604020202020204" pitchFamily="34" charset="0"/>
              <a:buChar char="•"/>
            </a:pPr>
            <a:r>
              <a:rPr lang="fr-FR"/>
              <a:t>Optional slides that you can use in the classroom</a:t>
            </a:r>
          </a:p>
          <a:p>
            <a:pPr lvl="1" rtl="0">
              <a:buFont typeface="Arial" panose="020B0604020202020204" pitchFamily="34" charset="0"/>
              <a:buChar char="•"/>
            </a:pPr>
            <a:r>
              <a:rPr lang="fr-FR"/>
              <a:t>Begins on slide # 9</a:t>
            </a:r>
          </a:p>
          <a:p>
            <a:pPr marL="142875" lvl="1" indent="0" algn="ctr" rtl="0">
              <a:buNone/>
            </a:pPr>
            <a:r>
              <a:rPr lang="fr-FR" sz="1600" b="1"/>
              <a:t>Note</a:t>
            </a:r>
            <a:r>
              <a:rPr lang="fr-FR" sz="1600"/>
              <a:t>: Remove the Planning Guide from this presentation before sharing with anyone.</a:t>
            </a:r>
          </a:p>
          <a:p>
            <a:pPr marL="0" indent="0" rtl="0">
              <a:buNone/>
            </a:pPr>
            <a:r>
              <a:rPr lang="fr-FR" sz="1600" b="1">
                <a:solidFill>
                  <a:schemeClr val="accent4"/>
                </a:solidFill>
              </a:rPr>
              <a:t>For additional help and resources go to the Instructor Home Page and Course Resources for this course. You also can visit the professional development site on netacad.com, the official Cisco Networking Academy Facebook page, or Instructor Only FB group.</a:t>
            </a:r>
          </a:p>
        </p:txBody>
      </p:sp>
    </p:spTree>
    <p:custDataLst>
      <p:tags r:id="rId1"/>
    </p:custDataLst>
    <p:extLst>
      <p:ext uri="{BB962C8B-B14F-4D97-AF65-F5344CB8AC3E}">
        <p14:creationId xmlns:p14="http://schemas.microsoft.com/office/powerpoint/2010/main" xmlns:c15="http://schemas.microsoft.com/office/drawing/2012/chart" xmlns:c="http://schemas.openxmlformats.org/drawingml/2006/chart" xmlns="" val="2625469064"/>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r>
              <a:rPr lang="fr-FR" sz="1600"/>
              <a:t>Transmission de paquets</a:t>
            </a:r>
            <a:r>
              <a:rPr lang="en-US" dirty="0"/>
              <a:t/>
            </a:r>
            <a:br>
              <a:rPr lang="en-US" dirty="0"/>
            </a:br>
            <a:r>
              <a:rPr lang="fr-FR" sz="2400"/>
              <a:t>Processus de décision sur la transmission de paquets</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21C4699A-F57C-B249-B7E5-9AD187A2747B}"/>
              </a:ext>
            </a:extLst>
          </p:cNvPr>
          <p:cNvSpPr>
            <a:spLocks noGrp="1"/>
          </p:cNvSpPr>
          <p:nvPr>
            <p:ph idx="1"/>
          </p:nvPr>
        </p:nvSpPr>
        <p:spPr>
          <a:xfrm>
            <a:off x="474662" y="731837"/>
            <a:ext cx="8280057" cy="3689897"/>
          </a:xfrm>
        </p:spPr>
        <p:txBody>
          <a:bodyPr/>
          <a:lstStyle/>
          <a:p>
            <a:pPr marL="0" indent="0" algn="l" rtl="0"/>
            <a:r>
              <a:rPr lang="fr-FR" sz="1600">
                <a:solidFill>
                  <a:srgbClr val="000000"/>
                </a:solidFill>
              </a:rPr>
              <a:t>Une fois qu'un routeur a déterminé le meilleur chemin, il peut effectuer les opérations suivantes :</a:t>
            </a:r>
          </a:p>
          <a:p>
            <a:pPr marL="0" indent="0" algn="l"/>
            <a:endParaRPr lang="en-US" sz="1600" dirty="0">
              <a:solidFill>
                <a:srgbClr val="000000"/>
              </a:solidFill>
            </a:endParaRPr>
          </a:p>
          <a:p>
            <a:pPr marL="0" indent="0" algn="l" rtl="0"/>
            <a:r>
              <a:rPr lang="fr-FR" sz="1600" b="1">
                <a:solidFill>
                  <a:srgbClr val="000000"/>
                </a:solidFill>
              </a:rPr>
              <a:t>Transférer le paquet à un périphérique sur un réseau directement connecté</a:t>
            </a:r>
          </a:p>
          <a:p>
            <a:pPr marL="285750" indent="-285750" algn="l" rtl="0">
              <a:buFont typeface="Arial" panose="020B0604020202020204" pitchFamily="34" charset="0"/>
              <a:buChar char="•"/>
            </a:pPr>
            <a:r>
              <a:rPr lang="fr-FR" sz="1600">
                <a:solidFill>
                  <a:srgbClr val="000000"/>
                </a:solidFill>
              </a:rPr>
              <a:t>Si l'entrée d'itinéraire indique que l'interface de sortie est un réseau directement connecté, le paquet peut être transféré directement au périphérique de destination. Généralement, il s'agit d'un réseau local Ethernet.</a:t>
            </a:r>
          </a:p>
          <a:p>
            <a:pPr marL="285750" indent="-285750" algn="l" rtl="0">
              <a:buFont typeface="Arial" panose="020B0604020202020204" pitchFamily="34" charset="0"/>
              <a:buChar char="•"/>
            </a:pPr>
            <a:r>
              <a:rPr lang="fr-FR" sz="1600">
                <a:solidFill>
                  <a:srgbClr val="000000"/>
                </a:solidFill>
              </a:rPr>
              <a:t>Pour encapsuler le paquet dans la trame Ethernet, le routeur doit déterminer l'adresse MAC de destination associée à l'adresse IP de destination du paquet. Le processus varie selon que le paquet est un paquet IPv4 ou IPv6.</a:t>
            </a:r>
          </a:p>
          <a:p>
            <a:pPr marL="0" indent="0" algn="l"/>
            <a:endParaRPr lang="en-US" sz="1600" dirty="0">
              <a:solidFill>
                <a:srgbClr val="000000"/>
              </a:solidFill>
            </a:endParaRPr>
          </a:p>
          <a:p>
            <a:pPr marL="0" indent="0" algn="l"/>
            <a:endParaRPr lang="en-US" sz="1600" dirty="0">
              <a:solidFill>
                <a:srgbClr val="000000"/>
              </a:solidFill>
            </a:endParaRPr>
          </a:p>
        </p:txBody>
      </p:sp>
    </p:spTree>
    <p:extLst>
      <p:ext uri="{BB962C8B-B14F-4D97-AF65-F5344CB8AC3E}">
        <p14:creationId xmlns:p14="http://schemas.microsoft.com/office/powerpoint/2010/main" xmlns:c15="http://schemas.microsoft.com/office/drawing/2012/chart" xmlns:c="http://schemas.openxmlformats.org/drawingml/2006/chart" xmlns="" val="2198386982"/>
      </p:ext>
    </p:extLst>
  </p:cSld>
  <p:clrMapOvr>
    <a:masterClrMapping/>
  </p:clrMapOvr>
  <mc:AlternateContent xmlns:mc="http://schemas.openxmlformats.org/markup-compatibility/2006">
    <mc:Choice xmlns:p14="http://schemas.microsoft.com/office/powerpoint/2010/main" xmlns:c15="http://schemas.microsoft.com/office/drawing/2012/chart" xmlns:c="http://schemas.openxmlformats.org/drawingml/2006/chart" xmlns=""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r>
              <a:rPr lang="fr-FR" sz="1600"/>
              <a:t>Transmission de paquets</a:t>
            </a:r>
            <a:r>
              <a:rPr lang="en-US" dirty="0"/>
              <a:t/>
            </a:r>
            <a:br>
              <a:rPr lang="en-US" dirty="0"/>
            </a:br>
            <a:r>
              <a:rPr lang="fr-FR" sz="2400"/>
              <a:t>Processus de décision sur la transmission de paquets</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21C4699A-F57C-B249-B7E5-9AD187A2747B}"/>
              </a:ext>
            </a:extLst>
          </p:cNvPr>
          <p:cNvSpPr>
            <a:spLocks noGrp="1"/>
          </p:cNvSpPr>
          <p:nvPr>
            <p:ph idx="1"/>
          </p:nvPr>
        </p:nvSpPr>
        <p:spPr>
          <a:xfrm>
            <a:off x="474662" y="731837"/>
            <a:ext cx="8280057" cy="3689897"/>
          </a:xfrm>
        </p:spPr>
        <p:txBody>
          <a:bodyPr/>
          <a:lstStyle/>
          <a:p>
            <a:pPr marL="0" indent="0" algn="l" rtl="0"/>
            <a:r>
              <a:rPr lang="fr-FR" sz="1600" dirty="0">
                <a:solidFill>
                  <a:srgbClr val="000000"/>
                </a:solidFill>
              </a:rPr>
              <a:t>Une fois qu'un routeur a déterminé le meilleur chemin, il peut effectuer les opérations suivantes :</a:t>
            </a:r>
          </a:p>
          <a:p>
            <a:pPr marL="0" indent="0" algn="l"/>
            <a:endParaRPr lang="en-US" sz="1600" b="1" dirty="0">
              <a:solidFill>
                <a:srgbClr val="000000"/>
              </a:solidFill>
            </a:endParaRPr>
          </a:p>
          <a:p>
            <a:pPr marL="0" indent="0" algn="l" rtl="0"/>
            <a:r>
              <a:rPr lang="fr-FR" sz="1600" b="1" dirty="0">
                <a:solidFill>
                  <a:srgbClr val="000000"/>
                </a:solidFill>
              </a:rPr>
              <a:t>Transférer le paquet à un routeur de saut suivant</a:t>
            </a:r>
          </a:p>
          <a:p>
            <a:pPr marL="342900" indent="-342900" algn="l" rtl="0">
              <a:buFont typeface="Arial" panose="020B0604020202020204" pitchFamily="34" charset="0"/>
              <a:buChar char="•"/>
            </a:pPr>
            <a:r>
              <a:rPr lang="fr-FR" sz="1600" dirty="0">
                <a:solidFill>
                  <a:srgbClr val="000000"/>
                </a:solidFill>
              </a:rPr>
              <a:t>Si l'entrée d'itinéraire indique que l'adresse IP de destination se trouve sur un réseau distant, c'est-à-dire un périphérique sur le réseau qui n'est pas directement connecté. Le paquet doit être transféré au routeur de saut suivant. L'adresse du saut suivant est indiquée dans l'entrée de l'itinéraire.</a:t>
            </a:r>
          </a:p>
          <a:p>
            <a:pPr marL="342900" indent="-342900" algn="l" rtl="0">
              <a:buFont typeface="Arial" panose="020B0604020202020204" pitchFamily="34" charset="0"/>
              <a:buChar char="•"/>
            </a:pPr>
            <a:r>
              <a:rPr lang="fr-FR" sz="1600" dirty="0">
                <a:solidFill>
                  <a:srgbClr val="000000"/>
                </a:solidFill>
              </a:rPr>
              <a:t>Si le routeur de transfert et le routeur de saut suivant se trouvent sur un réseau Ethernet, un processus similaire (ARP et ICMPv6 </a:t>
            </a:r>
            <a:r>
              <a:rPr lang="fr-FR" sz="1600" dirty="0" err="1">
                <a:solidFill>
                  <a:srgbClr val="000000"/>
                </a:solidFill>
              </a:rPr>
              <a:t>Neighbor</a:t>
            </a:r>
            <a:r>
              <a:rPr lang="fr-FR" sz="1600" dirty="0">
                <a:solidFill>
                  <a:srgbClr val="000000"/>
                </a:solidFill>
              </a:rPr>
              <a:t> </a:t>
            </a:r>
            <a:r>
              <a:rPr lang="fr-FR" sz="1600" dirty="0" err="1">
                <a:solidFill>
                  <a:srgbClr val="000000"/>
                </a:solidFill>
              </a:rPr>
              <a:t>Discovery</a:t>
            </a:r>
            <a:r>
              <a:rPr lang="fr-FR" sz="1600" dirty="0">
                <a:solidFill>
                  <a:srgbClr val="000000"/>
                </a:solidFill>
              </a:rPr>
              <a:t>) se produit pour déterminer l'adresse MAC de destination du paquet comme décrit précédemment. La différence est que le routeur recherche l'adresse IP du routeur de saut suivant dans sa table ARP ou son cache voisin, au lieu de l'adresse IP de destination du paquet.</a:t>
            </a:r>
          </a:p>
          <a:p>
            <a:pPr marL="0" indent="0" algn="l"/>
            <a:endParaRPr lang="en-US" sz="1600" b="1" dirty="0">
              <a:solidFill>
                <a:srgbClr val="000000"/>
              </a:solidFill>
            </a:endParaRPr>
          </a:p>
          <a:p>
            <a:pPr marL="0" indent="0" algn="l" rtl="0"/>
            <a:r>
              <a:rPr lang="fr-FR" sz="1600" b="1" dirty="0">
                <a:solidFill>
                  <a:srgbClr val="000000"/>
                </a:solidFill>
              </a:rPr>
              <a:t>Remarque</a:t>
            </a:r>
            <a:r>
              <a:rPr lang="fr-FR" sz="1600" dirty="0">
                <a:solidFill>
                  <a:srgbClr val="000000"/>
                </a:solidFill>
              </a:rPr>
              <a:t> : Ce processus varie pour les autres types de réseaux de couche 2.</a:t>
            </a:r>
          </a:p>
          <a:p>
            <a:pPr marL="285750" indent="-28575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xmlns:c15="http://schemas.microsoft.com/office/drawing/2012/chart" xmlns:c="http://schemas.openxmlformats.org/drawingml/2006/chart" xmlns="" val="97453661"/>
      </p:ext>
    </p:extLst>
  </p:cSld>
  <p:clrMapOvr>
    <a:masterClrMapping/>
  </p:clrMapOvr>
  <mc:AlternateContent xmlns:mc="http://schemas.openxmlformats.org/markup-compatibility/2006">
    <mc:Choice xmlns:p14="http://schemas.microsoft.com/office/powerpoint/2010/main" xmlns:c15="http://schemas.microsoft.com/office/drawing/2012/chart" xmlns:c="http://schemas.openxmlformats.org/drawingml/2006/chart" xmlns=""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r>
              <a:rPr lang="fr-FR" sz="1600" dirty="0" smtClean="0"/>
              <a:t/>
            </a:r>
            <a:br>
              <a:rPr lang="fr-FR" sz="1600" dirty="0" smtClean="0"/>
            </a:br>
            <a:r>
              <a:rPr lang="fr-FR" sz="1600" dirty="0" smtClean="0"/>
              <a:t>Transmission </a:t>
            </a:r>
            <a:r>
              <a:rPr lang="fr-FR" sz="1600" dirty="0"/>
              <a:t>de paquets</a:t>
            </a:r>
            <a:r>
              <a:rPr lang="en-US" dirty="0"/>
              <a:t/>
            </a:r>
            <a:br>
              <a:rPr lang="en-US" dirty="0"/>
            </a:br>
            <a:r>
              <a:rPr lang="fr-FR" sz="2400" dirty="0"/>
              <a:t>Processus de décision sur la transmission de paquets (suite)</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21C4699A-F57C-B249-B7E5-9AD187A2747B}"/>
              </a:ext>
            </a:extLst>
          </p:cNvPr>
          <p:cNvSpPr>
            <a:spLocks noGrp="1"/>
          </p:cNvSpPr>
          <p:nvPr>
            <p:ph idx="1"/>
          </p:nvPr>
        </p:nvSpPr>
        <p:spPr>
          <a:xfrm>
            <a:off x="474662" y="731837"/>
            <a:ext cx="8280057" cy="3689897"/>
          </a:xfrm>
        </p:spPr>
        <p:txBody>
          <a:bodyPr/>
          <a:lstStyle/>
          <a:p>
            <a:pPr marL="0" indent="0" algn="l" rtl="0"/>
            <a:endParaRPr lang="fr-FR" sz="1600" dirty="0" smtClean="0">
              <a:solidFill>
                <a:srgbClr val="000000"/>
              </a:solidFill>
            </a:endParaRPr>
          </a:p>
          <a:p>
            <a:pPr marL="0" indent="0" algn="l" rtl="0"/>
            <a:r>
              <a:rPr lang="fr-FR" sz="1600" dirty="0" smtClean="0">
                <a:solidFill>
                  <a:srgbClr val="000000"/>
                </a:solidFill>
              </a:rPr>
              <a:t>Une </a:t>
            </a:r>
            <a:r>
              <a:rPr lang="fr-FR" sz="1600" dirty="0">
                <a:solidFill>
                  <a:srgbClr val="000000"/>
                </a:solidFill>
              </a:rPr>
              <a:t>fois qu'un routeur a déterminé le meilleur chemin, il peut effectuer les opérations suivantes :</a:t>
            </a:r>
          </a:p>
          <a:p>
            <a:pPr marL="0" indent="0" algn="l"/>
            <a:endParaRPr lang="en-US" sz="1600" dirty="0">
              <a:solidFill>
                <a:srgbClr val="000000"/>
              </a:solidFill>
            </a:endParaRPr>
          </a:p>
          <a:p>
            <a:pPr marL="0" indent="0" algn="l" rtl="0"/>
            <a:r>
              <a:rPr lang="fr-FR" sz="1600" b="1" dirty="0">
                <a:solidFill>
                  <a:srgbClr val="000000"/>
                </a:solidFill>
              </a:rPr>
              <a:t>Déposer le paquet - Aucune correspondance dans la table de routage</a:t>
            </a:r>
          </a:p>
          <a:p>
            <a:pPr marL="342900" indent="-342900" algn="l" rtl="0">
              <a:buFont typeface="Arial" panose="020B0604020202020204" pitchFamily="34" charset="0"/>
              <a:buChar char="•"/>
            </a:pPr>
            <a:r>
              <a:rPr lang="fr-FR" sz="1600" dirty="0">
                <a:solidFill>
                  <a:srgbClr val="000000"/>
                </a:solidFill>
              </a:rPr>
              <a:t>S'il n'y a pas de correspondance entre l'adresse IP de destination et un préfixe dans la table de routage, et s'il n'y a pas d'itinéraire par défaut, le paquet sera supprimé.</a:t>
            </a:r>
          </a:p>
        </p:txBody>
      </p:sp>
    </p:spTree>
    <p:extLst>
      <p:ext uri="{BB962C8B-B14F-4D97-AF65-F5344CB8AC3E}">
        <p14:creationId xmlns:p14="http://schemas.microsoft.com/office/powerpoint/2010/main" xmlns:c15="http://schemas.microsoft.com/office/drawing/2012/chart" xmlns:c="http://schemas.openxmlformats.org/drawingml/2006/chart" xmlns="" val="484722032"/>
      </p:ext>
    </p:extLst>
  </p:cSld>
  <p:clrMapOvr>
    <a:masterClrMapping/>
  </p:clrMapOvr>
  <mc:AlternateContent xmlns:mc="http://schemas.openxmlformats.org/markup-compatibility/2006">
    <mc:Choice xmlns:p14="http://schemas.microsoft.com/office/powerpoint/2010/main" xmlns:c15="http://schemas.microsoft.com/office/drawing/2012/chart" xmlns:c="http://schemas.openxmlformats.org/drawingml/2006/chart" xmlns=""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r>
              <a:rPr lang="fr-FR" sz="1600"/>
              <a:t>Transmission de paquets</a:t>
            </a:r>
            <a:r>
              <a:rPr lang="en-US" dirty="0"/>
              <a:t/>
            </a:r>
            <a:br>
              <a:rPr lang="en-US" dirty="0"/>
            </a:br>
            <a:r>
              <a:rPr lang="fr-FR" sz="2400"/>
              <a:t>Transmission de paquets de bout en bout</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C7ADDF23-D3FC-6E4F-BAD1-E8C12FBC1E09}"/>
              </a:ext>
            </a:extLst>
          </p:cNvPr>
          <p:cNvSpPr>
            <a:spLocks noGrp="1"/>
          </p:cNvSpPr>
          <p:nvPr>
            <p:ph idx="1"/>
          </p:nvPr>
        </p:nvSpPr>
        <p:spPr>
          <a:xfrm>
            <a:off x="474662" y="731837"/>
            <a:ext cx="8280057" cy="3689897"/>
          </a:xfrm>
        </p:spPr>
        <p:txBody>
          <a:bodyPr/>
          <a:lstStyle/>
          <a:p>
            <a:pPr marL="0" indent="0" algn="l" rtl="0"/>
            <a:r>
              <a:rPr lang="fr-FR" sz="1600">
                <a:solidFill>
                  <a:srgbClr val="000000"/>
                </a:solidFill>
              </a:rPr>
              <a:t>La responsabilité principale de la fonction de transfert de paquets est d'encapsuler les paquets au type de trame de liaison de données approprié pour l'interface de sortie. Par exemple, le format de trame de liaison de données pour une liaison série peut être le protocole PPP (Point-to-Point), le protocole HDLC (High-Level Data Link Control) ou un autre protocole de couche 2.</a:t>
            </a:r>
          </a:p>
        </p:txBody>
      </p:sp>
    </p:spTree>
    <p:extLst>
      <p:ext uri="{BB962C8B-B14F-4D97-AF65-F5344CB8AC3E}">
        <p14:creationId xmlns:p14="http://schemas.microsoft.com/office/powerpoint/2010/main" xmlns:c15="http://schemas.microsoft.com/office/drawing/2012/chart" xmlns:c="http://schemas.openxmlformats.org/drawingml/2006/chart" xmlns="" val="3327080698"/>
      </p:ext>
    </p:extLst>
  </p:cSld>
  <p:clrMapOvr>
    <a:masterClrMapping/>
  </p:clrMapOvr>
  <mc:AlternateContent xmlns:mc="http://schemas.openxmlformats.org/markup-compatibility/2006">
    <mc:Choice xmlns:p14="http://schemas.microsoft.com/office/powerpoint/2010/main" xmlns:c15="http://schemas.microsoft.com/office/drawing/2012/chart" xmlns:c="http://schemas.openxmlformats.org/drawingml/2006/chart" xmlns=""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r>
              <a:rPr lang="fr-FR" sz="1600"/>
              <a:t>Transmission de paquets</a:t>
            </a:r>
            <a:r>
              <a:rPr lang="en-US" dirty="0"/>
              <a:t/>
            </a:r>
            <a:br>
              <a:rPr lang="en-US" dirty="0"/>
            </a:br>
            <a:r>
              <a:rPr lang="fr-FR" sz="2400"/>
              <a:t>Mécanismes de transmission de paquets</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0BD31498-4BF3-A742-82D1-3D224E36F9B3}"/>
              </a:ext>
            </a:extLst>
          </p:cNvPr>
          <p:cNvSpPr>
            <a:spLocks noGrp="1"/>
          </p:cNvSpPr>
          <p:nvPr>
            <p:ph idx="1"/>
          </p:nvPr>
        </p:nvSpPr>
        <p:spPr>
          <a:xfrm>
            <a:off x="474662" y="731837"/>
            <a:ext cx="8280057" cy="3689897"/>
          </a:xfrm>
        </p:spPr>
        <p:txBody>
          <a:bodyPr/>
          <a:lstStyle/>
          <a:p>
            <a:pPr marL="0" indent="0" algn="l" rtl="0"/>
            <a:r>
              <a:rPr lang="fr-FR" sz="1600">
                <a:solidFill>
                  <a:srgbClr val="000000"/>
                </a:solidFill>
              </a:rPr>
              <a:t>La responsabilité principale de la fonction de transfert de paquets est d'encapsuler les paquets au type de trame de liaison de données approprié pour l'interface de sortie. Plus un routeur peut effectuer cette tâche efficacement, plus les paquets peuvent être transférés plus rapidement par le routeur. </a:t>
            </a:r>
          </a:p>
          <a:p>
            <a:pPr marL="0" indent="0" algn="l"/>
            <a:endParaRPr lang="en-US" sz="1600" dirty="0">
              <a:solidFill>
                <a:srgbClr val="000000"/>
              </a:solidFill>
            </a:endParaRPr>
          </a:p>
          <a:p>
            <a:pPr marL="0" indent="0" algn="l" rtl="0"/>
            <a:r>
              <a:rPr lang="fr-FR" sz="1600">
                <a:solidFill>
                  <a:srgbClr val="000000"/>
                </a:solidFill>
              </a:rPr>
              <a:t>Les routeurs prennent en charge trois mécanismes de transfert des paquets:</a:t>
            </a:r>
          </a:p>
          <a:p>
            <a:pPr marL="342900" indent="-342900" algn="l" rtl="0">
              <a:buFont typeface="Arial" panose="020B0604020202020204" pitchFamily="34" charset="0"/>
              <a:buChar char="•"/>
            </a:pPr>
            <a:r>
              <a:rPr lang="fr-FR" sz="1600">
                <a:solidFill>
                  <a:srgbClr val="000000"/>
                </a:solidFill>
              </a:rPr>
              <a:t>Commutation de processus</a:t>
            </a:r>
          </a:p>
          <a:p>
            <a:pPr marL="342900" indent="-342900" algn="l" rtl="0">
              <a:buFont typeface="Arial" panose="020B0604020202020204" pitchFamily="34" charset="0"/>
              <a:buChar char="•"/>
            </a:pPr>
            <a:r>
              <a:rPr lang="fr-FR" sz="1600">
                <a:solidFill>
                  <a:srgbClr val="000000"/>
                </a:solidFill>
              </a:rPr>
              <a:t>Commutation rapide</a:t>
            </a:r>
          </a:p>
          <a:p>
            <a:pPr marL="342900" indent="-342900" algn="l" rtl="0">
              <a:buFont typeface="Arial" panose="020B0604020202020204" pitchFamily="34" charset="0"/>
              <a:buChar char="•"/>
            </a:pPr>
            <a:r>
              <a:rPr lang="fr-FR" sz="1600">
                <a:solidFill>
                  <a:srgbClr val="000000"/>
                </a:solidFill>
              </a:rPr>
              <a:t>Protocole CEF (Cisco Express Forwarding)</a:t>
            </a:r>
          </a:p>
          <a:p>
            <a:pPr marL="0" indent="0" algn="l"/>
            <a:endParaRPr lang="en-US" sz="1600" dirty="0">
              <a:solidFill>
                <a:srgbClr val="000000"/>
              </a:solidFill>
            </a:endParaRPr>
          </a:p>
        </p:txBody>
      </p:sp>
    </p:spTree>
    <p:extLst>
      <p:ext uri="{BB962C8B-B14F-4D97-AF65-F5344CB8AC3E}">
        <p14:creationId xmlns:p14="http://schemas.microsoft.com/office/powerpoint/2010/main" xmlns:c15="http://schemas.microsoft.com/office/drawing/2012/chart" xmlns:c="http://schemas.openxmlformats.org/drawingml/2006/chart" xmlns="" val="4192193058"/>
      </p:ext>
    </p:extLst>
  </p:cSld>
  <p:clrMapOvr>
    <a:masterClrMapping/>
  </p:clrMapOvr>
  <mc:AlternateContent xmlns:mc="http://schemas.openxmlformats.org/markup-compatibility/2006">
    <mc:Choice xmlns:p14="http://schemas.microsoft.com/office/powerpoint/2010/main" xmlns:c15="http://schemas.microsoft.com/office/drawing/2012/chart" xmlns:c="http://schemas.openxmlformats.org/drawingml/2006/chart" xmlns=""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r>
              <a:rPr lang="fr-FR" sz="1600"/>
              <a:t>Transmission de paquets</a:t>
            </a:r>
            <a:r>
              <a:rPr lang="en-US" dirty="0"/>
              <a:t/>
            </a:r>
            <a:br>
              <a:rPr lang="en-US" dirty="0"/>
            </a:br>
            <a:r>
              <a:rPr lang="fr-FR" sz="2400"/>
              <a:t>Mécanismes de transmission de paquets (suite) </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22D82D58-3BEC-3549-AF55-59539D97641D}"/>
              </a:ext>
            </a:extLst>
          </p:cNvPr>
          <p:cNvSpPr>
            <a:spLocks noGrp="1"/>
          </p:cNvSpPr>
          <p:nvPr>
            <p:ph idx="1"/>
          </p:nvPr>
        </p:nvSpPr>
        <p:spPr>
          <a:xfrm>
            <a:off x="474662" y="731837"/>
            <a:ext cx="8280057" cy="3689897"/>
          </a:xfrm>
        </p:spPr>
        <p:txBody>
          <a:bodyPr/>
          <a:lstStyle/>
          <a:p>
            <a:pPr marL="0" indent="0" algn="l" rtl="0"/>
            <a:r>
              <a:rPr lang="fr-FR" sz="1600" b="1">
                <a:solidFill>
                  <a:srgbClr val="000000"/>
                </a:solidFill>
              </a:rPr>
              <a:t>Processus de commutation : </a:t>
            </a:r>
            <a:r>
              <a:rPr lang="fr-FR" sz="1600">
                <a:solidFill>
                  <a:srgbClr val="000000"/>
                </a:solidFill>
              </a:rPr>
              <a:t>un ancien mécanisme de transmission de paquets encore disponible pour les routeurs Cisco. Lorsqu'un paquet arrive sur une interface, il est transféré au plan de contrôle où le processeur fait correspondre l'adresse de destination avec une entrée de sa table de routage, puis détermine l'interface de sortie et transmet le paquet. Il est important de comprendre que le routeur effectue cette opération pour chaque paquet, même si la destination est identique pour une série de paquets.</a:t>
            </a:r>
          </a:p>
          <a:p>
            <a:pPr marL="0" indent="0" algn="l"/>
            <a:endParaRPr lang="en-US" sz="1600" dirty="0">
              <a:solidFill>
                <a:srgbClr val="000000"/>
              </a:solidFill>
            </a:endParaRPr>
          </a:p>
        </p:txBody>
      </p:sp>
      <p:pic>
        <p:nvPicPr>
          <p:cNvPr id="7" name="Picture 6">
            <a:extLst>
              <a:ext uri="{FF2B5EF4-FFF2-40B4-BE49-F238E27FC236}">
                <a16:creationId xmlns:a16="http://schemas.microsoft.com/office/drawing/2014/main" xmlns:c15="http://schemas.microsoft.com/office/drawing/2012/chart" xmlns:c="http://schemas.openxmlformats.org/drawingml/2006/chart" xmlns="" id="{5A3C8BAC-661A-8746-9272-F058E7D6B69B}"/>
              </a:ext>
            </a:extLst>
          </p:cNvPr>
          <p:cNvPicPr>
            <a:picLocks noChangeAspect="1"/>
          </p:cNvPicPr>
          <p:nvPr/>
        </p:nvPicPr>
        <p:blipFill>
          <a:blip r:embed="rId3"/>
          <a:stretch>
            <a:fillRect/>
          </a:stretch>
        </p:blipFill>
        <p:spPr>
          <a:xfrm>
            <a:off x="2233455" y="2310565"/>
            <a:ext cx="3878577" cy="2373077"/>
          </a:xfrm>
          <a:prstGeom prst="rect">
            <a:avLst/>
          </a:prstGeom>
        </p:spPr>
      </p:pic>
    </p:spTree>
    <p:extLst>
      <p:ext uri="{BB962C8B-B14F-4D97-AF65-F5344CB8AC3E}">
        <p14:creationId xmlns:p14="http://schemas.microsoft.com/office/powerpoint/2010/main" xmlns:c15="http://schemas.microsoft.com/office/drawing/2012/chart" xmlns:c="http://schemas.openxmlformats.org/drawingml/2006/chart" xmlns="" val="2576374830"/>
      </p:ext>
    </p:extLst>
  </p:cSld>
  <p:clrMapOvr>
    <a:masterClrMapping/>
  </p:clrMapOvr>
  <mc:AlternateContent xmlns:mc="http://schemas.openxmlformats.org/markup-compatibility/2006">
    <mc:Choice xmlns:p14="http://schemas.microsoft.com/office/powerpoint/2010/main" xmlns:c15="http://schemas.microsoft.com/office/drawing/2012/chart" xmlns:c="http://schemas.openxmlformats.org/drawingml/2006/chart" xmlns=""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r>
              <a:rPr lang="fr-FR" sz="1600"/>
              <a:t>Transmission de paquets</a:t>
            </a:r>
            <a:r>
              <a:rPr lang="en-US" dirty="0"/>
              <a:t/>
            </a:r>
            <a:br>
              <a:rPr lang="en-US" dirty="0"/>
            </a:br>
            <a:r>
              <a:rPr lang="fr-FR" sz="2400"/>
              <a:t>Mécanismes de transmission de paquets (suite) </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ABD76FC7-9479-094E-AFE3-282E25F28FDE}"/>
              </a:ext>
            </a:extLst>
          </p:cNvPr>
          <p:cNvSpPr>
            <a:spLocks noGrp="1"/>
          </p:cNvSpPr>
          <p:nvPr>
            <p:ph idx="1"/>
          </p:nvPr>
        </p:nvSpPr>
        <p:spPr>
          <a:xfrm>
            <a:off x="474662" y="731837"/>
            <a:ext cx="8280057" cy="3689897"/>
          </a:xfrm>
        </p:spPr>
        <p:txBody>
          <a:bodyPr/>
          <a:lstStyle/>
          <a:p>
            <a:pPr marL="342900" indent="-342900" algn="l" rtl="0">
              <a:buFont typeface="Arial" panose="020B0604020202020204" pitchFamily="34" charset="0"/>
              <a:buChar char="•"/>
            </a:pPr>
            <a:r>
              <a:rPr lang="fr-FR" sz="1400" b="1" dirty="0">
                <a:solidFill>
                  <a:srgbClr val="000000"/>
                </a:solidFill>
              </a:rPr>
              <a:t>Commutation rapide :</a:t>
            </a:r>
            <a:r>
              <a:rPr lang="fr-FR" sz="1400" dirty="0">
                <a:solidFill>
                  <a:srgbClr val="000000"/>
                </a:solidFill>
              </a:rPr>
              <a:t>Un autre mécanisme de transfert de paquets plus ancien qui a succédé à la commutation de processus. Commutation rapide utilise un cache à commutation rapide pour stocker les informations du saut suivant. Lorsqu'un paquet arrive sur une interface, il est transféré au plan de contrôle où le processeur (CPU) recherche une correspondance dans le cache à commutation rapide. S'il ne trouve rien, le paquet est commuté par le processus et transféré à l'interface de sortie. Les informations relatives au flux du paquet sont ensuite stockées dans le cache à commutation rapide. Si un autre paquet ayant la même destination arrive sur une interface, les informations de tronçon suivant du cache sont réutilisées sans intervention du processeur.</a:t>
            </a:r>
          </a:p>
          <a:p>
            <a:pPr marL="0" indent="0" algn="l"/>
            <a:endParaRPr lang="en-US" sz="1400" dirty="0">
              <a:solidFill>
                <a:srgbClr val="000000"/>
              </a:solidFill>
            </a:endParaRPr>
          </a:p>
        </p:txBody>
      </p:sp>
      <p:pic>
        <p:nvPicPr>
          <p:cNvPr id="8" name="Picture 7">
            <a:extLst>
              <a:ext uri="{FF2B5EF4-FFF2-40B4-BE49-F238E27FC236}">
                <a16:creationId xmlns:a16="http://schemas.microsoft.com/office/drawing/2014/main" xmlns:c15="http://schemas.microsoft.com/office/drawing/2012/chart" xmlns:c="http://schemas.openxmlformats.org/drawingml/2006/chart" xmlns="" id="{25061E24-8180-E94A-BA5E-21CDEF9B1681}"/>
              </a:ext>
            </a:extLst>
          </p:cNvPr>
          <p:cNvPicPr>
            <a:picLocks noChangeAspect="1"/>
          </p:cNvPicPr>
          <p:nvPr/>
        </p:nvPicPr>
        <p:blipFill>
          <a:blip r:embed="rId3"/>
          <a:stretch>
            <a:fillRect/>
          </a:stretch>
        </p:blipFill>
        <p:spPr>
          <a:xfrm>
            <a:off x="1435395" y="2754135"/>
            <a:ext cx="6432698" cy="2078510"/>
          </a:xfrm>
          <a:prstGeom prst="rect">
            <a:avLst/>
          </a:prstGeom>
        </p:spPr>
      </p:pic>
    </p:spTree>
    <p:extLst>
      <p:ext uri="{BB962C8B-B14F-4D97-AF65-F5344CB8AC3E}">
        <p14:creationId xmlns:p14="http://schemas.microsoft.com/office/powerpoint/2010/main" xmlns:c15="http://schemas.microsoft.com/office/drawing/2012/chart" xmlns:c="http://schemas.openxmlformats.org/drawingml/2006/chart" xmlns="" val="396061291"/>
      </p:ext>
    </p:extLst>
  </p:cSld>
  <p:clrMapOvr>
    <a:masterClrMapping/>
  </p:clrMapOvr>
  <mc:AlternateContent xmlns:mc="http://schemas.openxmlformats.org/markup-compatibility/2006">
    <mc:Choice xmlns:p14="http://schemas.microsoft.com/office/powerpoint/2010/main" xmlns:c15="http://schemas.microsoft.com/office/drawing/2012/chart" xmlns:c="http://schemas.openxmlformats.org/drawingml/2006/chart" xmlns=""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r>
              <a:rPr lang="fr-FR" sz="1600"/>
              <a:t>Transmission de paquets</a:t>
            </a:r>
            <a:r>
              <a:rPr lang="en-US" dirty="0"/>
              <a:t/>
            </a:r>
            <a:br>
              <a:rPr lang="en-US" dirty="0"/>
            </a:br>
            <a:r>
              <a:rPr lang="fr-FR" sz="2400"/>
              <a:t>Mécanismes de transmission de paquets (suite) </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4D84B906-0B63-C44A-BEF2-9A664FE575E6}"/>
              </a:ext>
            </a:extLst>
          </p:cNvPr>
          <p:cNvSpPr>
            <a:spLocks noGrp="1"/>
          </p:cNvSpPr>
          <p:nvPr>
            <p:ph idx="1"/>
          </p:nvPr>
        </p:nvSpPr>
        <p:spPr>
          <a:xfrm>
            <a:off x="474662" y="731837"/>
            <a:ext cx="8280057" cy="3689897"/>
          </a:xfrm>
        </p:spPr>
        <p:txBody>
          <a:bodyPr/>
          <a:lstStyle/>
          <a:p>
            <a:pPr marL="342900" indent="-342900" algn="l" rtl="0">
              <a:buFont typeface="Arial" panose="020B0604020202020204" pitchFamily="34" charset="0"/>
              <a:buChar char="•"/>
            </a:pPr>
            <a:r>
              <a:rPr lang="fr-FR" sz="1400" b="1" dirty="0">
                <a:solidFill>
                  <a:srgbClr val="000000"/>
                </a:solidFill>
              </a:rPr>
              <a:t>Cisco Express </a:t>
            </a:r>
            <a:r>
              <a:rPr lang="fr-FR" sz="1400" b="1" dirty="0" err="1">
                <a:solidFill>
                  <a:srgbClr val="000000"/>
                </a:solidFill>
              </a:rPr>
              <a:t>Forwarding</a:t>
            </a:r>
            <a:r>
              <a:rPr lang="fr-FR" sz="1400" b="1" dirty="0">
                <a:solidFill>
                  <a:srgbClr val="000000"/>
                </a:solidFill>
              </a:rPr>
              <a:t> (CEF) : </a:t>
            </a:r>
            <a:r>
              <a:rPr lang="fr-FR" sz="1400" dirty="0">
                <a:solidFill>
                  <a:srgbClr val="000000"/>
                </a:solidFill>
              </a:rPr>
              <a:t>Le mécanisme de transmission de paquets Cisco IOS le plus récent et par défaut. Le CEF construit une base d'informations sur les expéditions (FIB), et un tableau de contiguïté. Les entrées des tables ne sont pas déclenchées par des paquets comme dans le cas d'une commutation rapide, mais par des changements, par exemple lorsque quelque chose change dans la topologie du réseau. Lorsqu'un réseau a convergé, le FIB et les tables de contiguïté contiennent toutes les informations qu'un routeur doit prendre en compte pour acheminer un paquet.</a:t>
            </a:r>
            <a:r>
              <a:rPr lang="fr-FR" sz="1400" b="1" dirty="0">
                <a:solidFill>
                  <a:srgbClr val="000000"/>
                </a:solidFill>
              </a:rPr>
              <a:t> </a:t>
            </a:r>
          </a:p>
        </p:txBody>
      </p:sp>
      <p:pic>
        <p:nvPicPr>
          <p:cNvPr id="7" name="Picture 6">
            <a:extLst>
              <a:ext uri="{FF2B5EF4-FFF2-40B4-BE49-F238E27FC236}">
                <a16:creationId xmlns:a16="http://schemas.microsoft.com/office/drawing/2014/main" xmlns:c15="http://schemas.microsoft.com/office/drawing/2012/chart" xmlns:c="http://schemas.openxmlformats.org/drawingml/2006/chart" xmlns="" id="{5A622DA4-1DAF-E24B-8596-56B1105969A4}"/>
              </a:ext>
            </a:extLst>
          </p:cNvPr>
          <p:cNvPicPr>
            <a:picLocks noChangeAspect="1"/>
          </p:cNvPicPr>
          <p:nvPr/>
        </p:nvPicPr>
        <p:blipFill>
          <a:blip r:embed="rId3"/>
          <a:stretch>
            <a:fillRect/>
          </a:stretch>
        </p:blipFill>
        <p:spPr>
          <a:xfrm>
            <a:off x="1520456" y="2439309"/>
            <a:ext cx="5784111" cy="2348738"/>
          </a:xfrm>
          <a:prstGeom prst="rect">
            <a:avLst/>
          </a:prstGeom>
        </p:spPr>
      </p:pic>
    </p:spTree>
    <p:extLst>
      <p:ext uri="{BB962C8B-B14F-4D97-AF65-F5344CB8AC3E}">
        <p14:creationId xmlns:p14="http://schemas.microsoft.com/office/powerpoint/2010/main" xmlns:c15="http://schemas.microsoft.com/office/drawing/2012/chart" xmlns:c="http://schemas.openxmlformats.org/drawingml/2006/chart" xmlns="" val="757782374"/>
      </p:ext>
    </p:extLst>
  </p:cSld>
  <p:clrMapOvr>
    <a:masterClrMapping/>
  </p:clrMapOvr>
  <mc:AlternateContent xmlns:mc="http://schemas.openxmlformats.org/markup-compatibility/2006">
    <mc:Choice xmlns:p14="http://schemas.microsoft.com/office/powerpoint/2010/main" xmlns:c15="http://schemas.microsoft.com/office/drawing/2012/chart" xmlns:c="http://schemas.openxmlformats.org/drawingml/2006/chart" xmlns=""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pPr rtl="0"/>
            <a:r>
              <a:rPr lang="fr-FR">
                <a:solidFill>
                  <a:schemeClr val="accent5">
                    <a:lumMod val="40000"/>
                    <a:lumOff val="60000"/>
                  </a:schemeClr>
                </a:solidFill>
              </a:rPr>
              <a:t>14.3 Révision de la configuration de base du routeur</a:t>
            </a:r>
          </a:p>
        </p:txBody>
      </p:sp>
    </p:spTree>
    <p:custDataLst>
      <p:tags r:id="rId1"/>
    </p:custDataLst>
    <p:extLst>
      <p:ext uri="{BB962C8B-B14F-4D97-AF65-F5344CB8AC3E}">
        <p14:creationId xmlns:p14="http://schemas.microsoft.com/office/powerpoint/2010/main" xmlns:c15="http://schemas.microsoft.com/office/drawing/2012/chart" xmlns:c="http://schemas.openxmlformats.org/drawingml/2006/chart" xmlns="" val="1016896985"/>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r>
              <a:rPr lang="fr-FR" sz="1600"/>
              <a:t>Révision de la configuration de base du routeur</a:t>
            </a:r>
            <a:r>
              <a:rPr lang="en-US" dirty="0"/>
              <a:t/>
            </a:r>
            <a:br>
              <a:rPr lang="en-US" dirty="0"/>
            </a:br>
            <a:r>
              <a:rPr lang="fr-FR" sz="2400"/>
              <a:t>Topologie</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39BF1B7C-A1EE-794B-AC36-66120C5C600A}"/>
              </a:ext>
            </a:extLst>
          </p:cNvPr>
          <p:cNvSpPr>
            <a:spLocks noGrp="1"/>
          </p:cNvSpPr>
          <p:nvPr>
            <p:ph idx="1"/>
          </p:nvPr>
        </p:nvSpPr>
        <p:spPr>
          <a:xfrm>
            <a:off x="474662" y="739212"/>
            <a:ext cx="8280057" cy="3689896"/>
          </a:xfrm>
        </p:spPr>
        <p:txBody>
          <a:bodyPr/>
          <a:lstStyle/>
          <a:p>
            <a:pPr marL="0" indent="0" algn="l" rtl="0"/>
            <a:r>
              <a:rPr lang="fr-FR" sz="1600">
                <a:solidFill>
                  <a:srgbClr val="000000"/>
                </a:solidFill>
              </a:rPr>
              <a:t>La topologie de la figure sera utilisée pour des exemples de configuration et de vérification. Il sera également utilisé dans la rubrique suivante pour discuter la table de routage IP.</a:t>
            </a:r>
          </a:p>
        </p:txBody>
      </p:sp>
      <p:pic>
        <p:nvPicPr>
          <p:cNvPr id="7" name="Picture 6">
            <a:extLst>
              <a:ext uri="{FF2B5EF4-FFF2-40B4-BE49-F238E27FC236}">
                <a16:creationId xmlns:a16="http://schemas.microsoft.com/office/drawing/2014/main" xmlns:c15="http://schemas.microsoft.com/office/drawing/2012/chart" xmlns:c="http://schemas.openxmlformats.org/drawingml/2006/chart" xmlns="" id="{3075C6DE-8CBF-E748-A4D9-C6E3D16B30B8}"/>
              </a:ext>
            </a:extLst>
          </p:cNvPr>
          <p:cNvPicPr>
            <a:picLocks noChangeAspect="1"/>
          </p:cNvPicPr>
          <p:nvPr/>
        </p:nvPicPr>
        <p:blipFill>
          <a:blip r:embed="rId3"/>
          <a:stretch>
            <a:fillRect/>
          </a:stretch>
        </p:blipFill>
        <p:spPr>
          <a:xfrm>
            <a:off x="1537438" y="1427053"/>
            <a:ext cx="6069123" cy="3269435"/>
          </a:xfrm>
          <a:prstGeom prst="rect">
            <a:avLst/>
          </a:prstGeom>
        </p:spPr>
      </p:pic>
    </p:spTree>
    <p:extLst>
      <p:ext uri="{BB962C8B-B14F-4D97-AF65-F5344CB8AC3E}">
        <p14:creationId xmlns:p14="http://schemas.microsoft.com/office/powerpoint/2010/main" xmlns:c15="http://schemas.microsoft.com/office/drawing/2012/chart" xmlns:c="http://schemas.openxmlformats.org/drawingml/2006/chart" xmlns="" val="4215459012"/>
      </p:ext>
    </p:extLst>
  </p:cSld>
  <p:clrMapOvr>
    <a:masterClrMapping/>
  </p:clrMapOvr>
  <mc:AlternateContent xmlns:mc="http://schemas.openxmlformats.org/markup-compatibility/2006">
    <mc:Choice xmlns:p14="http://schemas.microsoft.com/office/powerpoint/2010/main" xmlns:c15="http://schemas.microsoft.com/office/drawing/2012/chart" xmlns:c="http://schemas.openxmlformats.org/drawingml/2006/chart"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D0DBD329-AB20-664C-9697-486FE5CED9B9}"/>
              </a:ext>
            </a:extLst>
          </p:cNvPr>
          <p:cNvSpPr>
            <a:spLocks noGrp="1"/>
          </p:cNvSpPr>
          <p:nvPr>
            <p:ph type="title"/>
          </p:nvPr>
        </p:nvSpPr>
        <p:spPr>
          <a:xfrm>
            <a:off x="0" y="189238"/>
            <a:ext cx="9144000" cy="609708"/>
          </a:xfrm>
        </p:spPr>
        <p:txBody>
          <a:bodyPr/>
          <a:lstStyle/>
          <a:p>
            <a:pPr rtl="0"/>
            <a:r>
              <a:rPr lang="fr-FR"/>
              <a:t>What to Expect in this Module</a:t>
            </a:r>
          </a:p>
        </p:txBody>
      </p:sp>
      <p:sp>
        <p:nvSpPr>
          <p:cNvPr id="2" name="Content Placeholder 1">
            <a:extLst>
              <a:ext uri="{FF2B5EF4-FFF2-40B4-BE49-F238E27FC236}">
                <a16:creationId xmlns:a16="http://schemas.microsoft.com/office/drawing/2014/main" xmlns:c15="http://schemas.microsoft.com/office/drawing/2012/chart" xmlns:c="http://schemas.openxmlformats.org/drawingml/2006/chart" xmlns="" id="{C2EDE137-350D-6D47-BD51-750CD198389A}"/>
              </a:ext>
            </a:extLst>
          </p:cNvPr>
          <p:cNvSpPr>
            <a:spLocks noGrp="1"/>
          </p:cNvSpPr>
          <p:nvPr>
            <p:ph idx="1"/>
          </p:nvPr>
        </p:nvSpPr>
        <p:spPr>
          <a:xfrm>
            <a:off x="144065" y="798945"/>
            <a:ext cx="8853286" cy="346366"/>
          </a:xfrm>
        </p:spPr>
        <p:txBody>
          <a:bodyPr/>
          <a:lstStyle/>
          <a:p>
            <a:pPr rtl="0"/>
            <a:r>
              <a:rPr lang="fr-FR"/>
              <a:t>To facilitate learning, the following features within the GUI may be included in this module:</a:t>
            </a:r>
          </a:p>
          <a:p>
            <a:endParaRPr lang="en-US" dirty="0"/>
          </a:p>
          <a:p>
            <a:endParaRPr lang="en-US" dirty="0"/>
          </a:p>
          <a:p>
            <a:pPr marL="0" indent="0">
              <a:buNone/>
            </a:pPr>
            <a:endParaRPr lang="en-US" dirty="0"/>
          </a:p>
        </p:txBody>
      </p:sp>
      <p:graphicFrame>
        <p:nvGraphicFramePr>
          <p:cNvPr id="4" name="Table 3">
            <a:extLst>
              <a:ext uri="{FF2B5EF4-FFF2-40B4-BE49-F238E27FC236}">
                <a16:creationId xmlns:a16="http://schemas.microsoft.com/office/drawing/2014/main" xmlns:c15="http://schemas.microsoft.com/office/drawing/2012/chart" xmlns:c="http://schemas.openxmlformats.org/drawingml/2006/chart" xmlns="" id="{24EE699F-A87C-2246-9235-C1DFDF6B2651}"/>
              </a:ext>
            </a:extLst>
          </p:cNvPr>
          <p:cNvGraphicFramePr>
            <a:graphicFrameLocks noGrp="1"/>
          </p:cNvGraphicFramePr>
          <p:nvPr>
            <p:extLst/>
          </p:nvPr>
        </p:nvGraphicFramePr>
        <p:xfrm>
          <a:off x="301658" y="1145310"/>
          <a:ext cx="8557528" cy="3006492"/>
        </p:xfrm>
        <a:graphic>
          <a:graphicData uri="http://schemas.openxmlformats.org/drawingml/2006/table">
            <a:tbl>
              <a:tblPr firstRow="1" bandRow="1">
                <a:tableStyleId>{5C22544A-7EE6-4342-B048-85BDC9FD1C3A}</a:tableStyleId>
              </a:tblPr>
              <a:tblGrid>
                <a:gridCol w="2140558">
                  <a:extLst>
                    <a:ext uri="{9D8B030D-6E8A-4147-A177-3AD203B41FA5}">
                      <a16:colId xmlns:a16="http://schemas.microsoft.com/office/drawing/2014/main" xmlns:c15="http://schemas.microsoft.com/office/drawing/2012/chart" xmlns:c="http://schemas.openxmlformats.org/drawingml/2006/chart" xmlns="" val="200107645"/>
                    </a:ext>
                  </a:extLst>
                </a:gridCol>
                <a:gridCol w="6416970">
                  <a:extLst>
                    <a:ext uri="{9D8B030D-6E8A-4147-A177-3AD203B41FA5}">
                      <a16:colId xmlns:a16="http://schemas.microsoft.com/office/drawing/2014/main" xmlns:c15="http://schemas.microsoft.com/office/drawing/2012/chart" xmlns:c="http://schemas.openxmlformats.org/drawingml/2006/chart" xmlns="" val="2648404099"/>
                    </a:ext>
                  </a:extLst>
                </a:gridCol>
              </a:tblGrid>
              <a:tr h="265091">
                <a:tc>
                  <a:txBody>
                    <a:bodyPr/>
                    <a:lstStyle/>
                    <a:p>
                      <a:pPr rtl="0"/>
                      <a:r>
                        <a:rPr lang="fr-FR"/>
                        <a:t>Feature</a:t>
                      </a:r>
                    </a:p>
                  </a:txBody>
                  <a:tcPr/>
                </a:tc>
                <a:tc>
                  <a:txBody>
                    <a:bodyPr/>
                    <a:lstStyle/>
                    <a:p>
                      <a:pPr rtl="0"/>
                      <a:r>
                        <a:rPr lang="fr-FR"/>
                        <a:t>Description</a:t>
                      </a:r>
                    </a:p>
                  </a:txBody>
                  <a:tcPr/>
                </a:tc>
                <a:extLst>
                  <a:ext uri="{0D108BD9-81ED-4DB2-BD59-A6C34878D82A}">
                    <a16:rowId xmlns:a16="http://schemas.microsoft.com/office/drawing/2014/main" xmlns:c15="http://schemas.microsoft.com/office/drawing/2012/chart" xmlns:c="http://schemas.openxmlformats.org/drawingml/2006/chart" xmlns="" val="367710602"/>
                  </a:ext>
                </a:extLst>
              </a:tr>
              <a:tr h="331556">
                <a:tc>
                  <a:txBody>
                    <a:bodyPr/>
                    <a:lstStyle/>
                    <a:p>
                      <a:pPr algn="l" rtl="0" fontAlgn="b"/>
                      <a:r>
                        <a:rPr lang="fr-FR" sz="1400" b="0" i="0" u="none" strike="noStrike">
                          <a:solidFill>
                            <a:srgbClr val="000000"/>
                          </a:solidFill>
                          <a:effectLst/>
                          <a:latin typeface="+mn-lt"/>
                        </a:rPr>
                        <a:t>Animations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a:t>Expose learners to new skills and concepts.</a:t>
                      </a:r>
                    </a:p>
                  </a:txBody>
                  <a:tcPr/>
                </a:tc>
                <a:extLst>
                  <a:ext uri="{0D108BD9-81ED-4DB2-BD59-A6C34878D82A}">
                    <a16:rowId xmlns:a16="http://schemas.microsoft.com/office/drawing/2014/main" xmlns:c15="http://schemas.microsoft.com/office/drawing/2012/chart" xmlns:c="http://schemas.openxmlformats.org/drawingml/2006/chart" xmlns="" val="698835149"/>
                  </a:ext>
                </a:extLst>
              </a:tr>
              <a:tr h="37941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fr-FR" sz="1400" b="0" i="0" u="none" strike="noStrike">
                          <a:solidFill>
                            <a:srgbClr val="000000"/>
                          </a:solidFill>
                          <a:effectLst/>
                          <a:latin typeface="+mn-lt"/>
                        </a:rPr>
                        <a:t>Videos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a:t>Expose learners to new skills and concepts.</a:t>
                      </a:r>
                    </a:p>
                  </a:txBody>
                  <a:tcPr/>
                </a:tc>
                <a:extLst>
                  <a:ext uri="{0D108BD9-81ED-4DB2-BD59-A6C34878D82A}">
                    <a16:rowId xmlns:a16="http://schemas.microsoft.com/office/drawing/2014/main" xmlns:c15="http://schemas.microsoft.com/office/drawing/2012/chart" xmlns:c="http://schemas.openxmlformats.org/drawingml/2006/chart" xmlns="" val="904576505"/>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fr-FR" sz="1400" b="0" i="0" u="none" strike="noStrike">
                          <a:solidFill>
                            <a:srgbClr val="000000"/>
                          </a:solidFill>
                          <a:effectLst/>
                          <a:latin typeface="+mn-lt"/>
                        </a:rPr>
                        <a:t>Check Your Understanding(CYU)</a:t>
                      </a:r>
                    </a:p>
                    <a:p>
                      <a:pPr algn="l" fontAlgn="b"/>
                      <a:endParaRPr lang="en-US" sz="1400" b="0" i="0" u="none" strike="noStrike" dirty="0">
                        <a:solidFill>
                          <a:srgbClr val="000000"/>
                        </a:solidFill>
                        <a:effectLst/>
                        <a:latin typeface="+mn-lt"/>
                      </a:endParaRPr>
                    </a:p>
                  </a:txBody>
                  <a:tcPr marL="9525" marR="9525" marT="9525" marB="0" anchor="b"/>
                </a:tc>
                <a:tc>
                  <a:txBody>
                    <a:bodyPr/>
                    <a:lstStyle/>
                    <a:p>
                      <a:pPr rtl="0"/>
                      <a:r>
                        <a:rPr lang="fr-FR"/>
                        <a:t>Per topic online quiz to help learners gauge content understanding. </a:t>
                      </a:r>
                    </a:p>
                  </a:txBody>
                  <a:tcPr/>
                </a:tc>
                <a:extLst>
                  <a:ext uri="{0D108BD9-81ED-4DB2-BD59-A6C34878D82A}">
                    <a16:rowId xmlns:a16="http://schemas.microsoft.com/office/drawing/2014/main" xmlns:c15="http://schemas.microsoft.com/office/drawing/2012/chart" xmlns:c="http://schemas.openxmlformats.org/drawingml/2006/chart" xmlns="" val="2876586054"/>
                  </a:ext>
                </a:extLst>
              </a:tr>
              <a:tr h="178145">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fr-FR" sz="1400" b="0" i="0" u="none" strike="noStrike">
                          <a:solidFill>
                            <a:srgbClr val="000000"/>
                          </a:solidFill>
                          <a:effectLst/>
                          <a:latin typeface="+mn-lt"/>
                        </a:rPr>
                        <a:t>Interactive Activities</a:t>
                      </a:r>
                    </a:p>
                  </a:txBody>
                  <a:tcPr marL="9525" marR="9525" marT="9525" marB="0" anchor="b"/>
                </a:tc>
                <a:tc>
                  <a:txBody>
                    <a:bodyPr/>
                    <a:lstStyle/>
                    <a:p>
                      <a:pPr rtl="0"/>
                      <a:r>
                        <a:rPr lang="fr-FR"/>
                        <a:t>A variety of formats to help learners gauge content understanding.</a:t>
                      </a:r>
                    </a:p>
                  </a:txBody>
                  <a:tcPr/>
                </a:tc>
                <a:extLst>
                  <a:ext uri="{0D108BD9-81ED-4DB2-BD59-A6C34878D82A}">
                    <a16:rowId xmlns:a16="http://schemas.microsoft.com/office/drawing/2014/main" xmlns:c15="http://schemas.microsoft.com/office/drawing/2012/chart" xmlns:c="http://schemas.openxmlformats.org/drawingml/2006/chart" xmlns="" val="3454703549"/>
                  </a:ext>
                </a:extLst>
              </a:tr>
              <a:tr h="215293">
                <a:tc>
                  <a:txBody>
                    <a:bodyPr/>
                    <a:lstStyle/>
                    <a:p>
                      <a:pPr algn="l" rtl="0" fontAlgn="b"/>
                      <a:r>
                        <a:rPr lang="fr-FR" sz="1400" b="0" i="0" u="none" strike="noStrike">
                          <a:solidFill>
                            <a:srgbClr val="000000"/>
                          </a:solidFill>
                          <a:effectLst/>
                          <a:latin typeface="+mn-lt"/>
                        </a:rPr>
                        <a:t>Syntax Checker</a:t>
                      </a:r>
                    </a:p>
                  </a:txBody>
                  <a:tcPr marL="9525" marR="9525" marT="9525" marB="0" anchor="b"/>
                </a:tc>
                <a:tc>
                  <a:txBody>
                    <a:bodyPr/>
                    <a:lstStyle/>
                    <a:p>
                      <a:pPr rtl="0"/>
                      <a:r>
                        <a:rPr lang="fr-FR"/>
                        <a:t>Small simulations that expose learners to Cisco command line to practice configuration skills.</a:t>
                      </a:r>
                    </a:p>
                  </a:txBody>
                  <a:tcPr/>
                </a:tc>
                <a:extLst>
                  <a:ext uri="{0D108BD9-81ED-4DB2-BD59-A6C34878D82A}">
                    <a16:rowId xmlns:a16="http://schemas.microsoft.com/office/drawing/2014/main" xmlns:c15="http://schemas.microsoft.com/office/drawing/2012/chart" xmlns:c="http://schemas.openxmlformats.org/drawingml/2006/chart" xmlns="" val="2195331658"/>
                  </a:ext>
                </a:extLst>
              </a:tr>
              <a:tr h="265091">
                <a:tc>
                  <a:txBody>
                    <a:bodyPr/>
                    <a:lstStyle/>
                    <a:p>
                      <a:pPr algn="l" rtl="0" fontAlgn="b"/>
                      <a:r>
                        <a:rPr lang="fr-FR" sz="1400" b="0" i="0" u="none" strike="noStrike">
                          <a:solidFill>
                            <a:srgbClr val="000000"/>
                          </a:solidFill>
                          <a:effectLst/>
                          <a:latin typeface="+mn-lt"/>
                        </a:rPr>
                        <a:t>PT Activity</a:t>
                      </a:r>
                    </a:p>
                  </a:txBody>
                  <a:tcPr marL="9525" marR="9525" marT="9525" marB="0" anchor="b"/>
                </a:tc>
                <a:tc>
                  <a:txBody>
                    <a:bodyPr/>
                    <a:lstStyle/>
                    <a:p>
                      <a:pPr rtl="0"/>
                      <a:r>
                        <a:rPr lang="fr-FR"/>
                        <a:t>Simulation and modeling activities designed to explore, acquire, reinforce, and expand skills.</a:t>
                      </a:r>
                    </a:p>
                  </a:txBody>
                  <a:tcPr/>
                </a:tc>
                <a:extLst>
                  <a:ext uri="{0D108BD9-81ED-4DB2-BD59-A6C34878D82A}">
                    <a16:rowId xmlns:a16="http://schemas.microsoft.com/office/drawing/2014/main" xmlns:c15="http://schemas.microsoft.com/office/drawing/2012/chart" xmlns:c="http://schemas.openxmlformats.org/drawingml/2006/chart" xmlns="" val="3727131555"/>
                  </a:ext>
                </a:extLst>
              </a:tr>
            </a:tbl>
          </a:graphicData>
        </a:graphic>
      </p:graphicFrame>
    </p:spTree>
    <p:custDataLst>
      <p:tags r:id="rId1"/>
    </p:custDataLst>
    <p:extLst>
      <p:ext uri="{BB962C8B-B14F-4D97-AF65-F5344CB8AC3E}">
        <p14:creationId xmlns:p14="http://schemas.microsoft.com/office/powerpoint/2010/main" xmlns:c15="http://schemas.microsoft.com/office/drawing/2012/chart" xmlns:c="http://schemas.openxmlformats.org/drawingml/2006/chart" xmlns="" val="12215396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r>
              <a:rPr lang="fr-FR" sz="1600"/>
              <a:t>Révision de la configuration de base du routeur</a:t>
            </a:r>
            <a:r>
              <a:rPr lang="en-US" dirty="0"/>
              <a:t/>
            </a:r>
            <a:br>
              <a:rPr lang="en-US" dirty="0"/>
            </a:br>
            <a:r>
              <a:rPr lang="fr-FR" sz="2400"/>
              <a:t>Commandes de configuration</a:t>
            </a:r>
          </a:p>
        </p:txBody>
      </p:sp>
      <p:sp>
        <p:nvSpPr>
          <p:cNvPr id="6" name="Rectangle 5">
            <a:extLst>
              <a:ext uri="{FF2B5EF4-FFF2-40B4-BE49-F238E27FC236}">
                <a16:creationId xmlns:a16="http://schemas.microsoft.com/office/drawing/2014/main" xmlns:c15="http://schemas.microsoft.com/office/drawing/2012/chart" xmlns:c="http://schemas.openxmlformats.org/drawingml/2006/chart" xmlns="" id="{B4D36BBF-F0C1-A447-8A4F-02794ADC59D1}"/>
              </a:ext>
            </a:extLst>
          </p:cNvPr>
          <p:cNvSpPr/>
          <p:nvPr/>
        </p:nvSpPr>
        <p:spPr>
          <a:xfrm>
            <a:off x="291861" y="755868"/>
            <a:ext cx="4171766" cy="3631763"/>
          </a:xfrm>
          <a:prstGeom prst="rect">
            <a:avLst/>
          </a:prstGeom>
          <a:ln>
            <a:solidFill>
              <a:srgbClr val="000000"/>
            </a:solidFill>
          </a:ln>
        </p:spPr>
        <p:txBody>
          <a:bodyPr wrap="square">
            <a:spAutoFit/>
          </a:bodyPr>
          <a:lstStyle/>
          <a:p>
            <a:pPr rtl="0"/>
            <a:r>
              <a:rPr lang="fr-FR" sz="1000">
                <a:solidFill>
                  <a:srgbClr val="000000"/>
                </a:solidFill>
                <a:latin typeface="Courier New" panose="02070309020205020404" pitchFamily="49" charset="0"/>
              </a:rPr>
              <a:t>Router&gt; </a:t>
            </a:r>
            <a:r>
              <a:rPr lang="fr-FR" sz="1000" b="1">
                <a:solidFill>
                  <a:srgbClr val="000000"/>
                </a:solidFill>
                <a:latin typeface="Courier New" panose="02070309020205020404" pitchFamily="49" charset="0"/>
              </a:rPr>
              <a:t>enable</a:t>
            </a:r>
            <a:r>
              <a:rPr lang="fr-FR" sz="1000">
                <a:solidFill>
                  <a:srgbClr val="000000"/>
                </a:solidFill>
                <a:latin typeface="Courier New" panose="02070309020205020404" pitchFamily="49" charset="0"/>
              </a:rPr>
              <a:t> </a:t>
            </a:r>
          </a:p>
          <a:p>
            <a:pPr rtl="0"/>
            <a:r>
              <a:rPr lang="fr-FR" sz="1000">
                <a:solidFill>
                  <a:srgbClr val="000000"/>
                </a:solidFill>
                <a:latin typeface="Courier New" panose="02070309020205020404" pitchFamily="49" charset="0"/>
              </a:rPr>
              <a:t>Router# </a:t>
            </a:r>
            <a:r>
              <a:rPr lang="fr-FR" sz="1000" b="1">
                <a:solidFill>
                  <a:srgbClr val="000000"/>
                </a:solidFill>
                <a:latin typeface="Courier New" panose="02070309020205020404" pitchFamily="49" charset="0"/>
              </a:rPr>
              <a:t>configure terminal</a:t>
            </a:r>
            <a:r>
              <a:rPr lang="fr-FR" sz="1000">
                <a:solidFill>
                  <a:srgbClr val="000000"/>
                </a:solidFill>
                <a:latin typeface="Courier New" panose="02070309020205020404" pitchFamily="49" charset="0"/>
              </a:rPr>
              <a:t> </a:t>
            </a:r>
          </a:p>
          <a:p>
            <a:pPr rtl="0"/>
            <a:r>
              <a:rPr lang="fr-FR" sz="1000">
                <a:solidFill>
                  <a:srgbClr val="000000"/>
                </a:solidFill>
                <a:latin typeface="Courier New" panose="02070309020205020404" pitchFamily="49" charset="0"/>
              </a:rPr>
              <a:t>Enter configuration commands, one per line. End with CNTL/Z. </a:t>
            </a:r>
          </a:p>
          <a:p>
            <a:pPr rtl="0"/>
            <a:r>
              <a:rPr lang="fr-FR" sz="1000">
                <a:solidFill>
                  <a:srgbClr val="000000"/>
                </a:solidFill>
                <a:latin typeface="Courier New" panose="02070309020205020404" pitchFamily="49" charset="0"/>
              </a:rPr>
              <a:t>Router(config)# </a:t>
            </a:r>
            <a:r>
              <a:rPr lang="fr-FR" sz="1000" b="1">
                <a:solidFill>
                  <a:srgbClr val="000000"/>
                </a:solidFill>
                <a:latin typeface="Courier New" panose="02070309020205020404" pitchFamily="49" charset="0"/>
              </a:rPr>
              <a:t>hostname R1</a:t>
            </a:r>
            <a:r>
              <a:rPr lang="fr-FR" sz="1000">
                <a:solidFill>
                  <a:srgbClr val="000000"/>
                </a:solidFill>
                <a:latin typeface="Courier New" panose="02070309020205020404" pitchFamily="49" charset="0"/>
              </a:rPr>
              <a:t> </a:t>
            </a:r>
          </a:p>
          <a:p>
            <a:pPr rtl="0"/>
            <a:r>
              <a:rPr lang="fr-FR" sz="1000">
                <a:solidFill>
                  <a:srgbClr val="000000"/>
                </a:solidFill>
                <a:latin typeface="Courier New" panose="02070309020205020404" pitchFamily="49" charset="0"/>
              </a:rPr>
              <a:t>R1(config)# </a:t>
            </a:r>
            <a:r>
              <a:rPr lang="fr-FR" sz="1000" b="1">
                <a:solidFill>
                  <a:srgbClr val="000000"/>
                </a:solidFill>
                <a:latin typeface="Courier New" panose="02070309020205020404" pitchFamily="49" charset="0"/>
              </a:rPr>
              <a:t>enable secret class </a:t>
            </a:r>
          </a:p>
          <a:p>
            <a:pPr rtl="0"/>
            <a:r>
              <a:rPr lang="fr-FR" sz="1000">
                <a:solidFill>
                  <a:srgbClr val="000000"/>
                </a:solidFill>
                <a:latin typeface="Courier New" panose="02070309020205020404" pitchFamily="49" charset="0"/>
              </a:rPr>
              <a:t>R1(config)# </a:t>
            </a:r>
            <a:r>
              <a:rPr lang="fr-FR" sz="1000" b="1">
                <a:solidFill>
                  <a:srgbClr val="000000"/>
                </a:solidFill>
                <a:latin typeface="Courier New" panose="02070309020205020404" pitchFamily="49" charset="0"/>
              </a:rPr>
              <a:t>line console 0 </a:t>
            </a:r>
          </a:p>
          <a:p>
            <a:pPr rtl="0"/>
            <a:r>
              <a:rPr lang="fr-FR" sz="1000">
                <a:solidFill>
                  <a:srgbClr val="000000"/>
                </a:solidFill>
                <a:latin typeface="Courier New" panose="02070309020205020404" pitchFamily="49" charset="0"/>
              </a:rPr>
              <a:t>R1(config-line)# </a:t>
            </a:r>
            <a:r>
              <a:rPr lang="fr-FR" sz="1000" b="1">
                <a:solidFill>
                  <a:srgbClr val="000000"/>
                </a:solidFill>
                <a:latin typeface="Courier New" panose="02070309020205020404" pitchFamily="49" charset="0"/>
              </a:rPr>
              <a:t>logging synchronous</a:t>
            </a:r>
            <a:r>
              <a:rPr lang="fr-FR" sz="1000">
                <a:solidFill>
                  <a:srgbClr val="000000"/>
                </a:solidFill>
                <a:latin typeface="Courier New" panose="02070309020205020404" pitchFamily="49" charset="0"/>
              </a:rPr>
              <a:t> </a:t>
            </a:r>
          </a:p>
          <a:p>
            <a:pPr rtl="0"/>
            <a:r>
              <a:rPr lang="fr-FR" sz="1000">
                <a:solidFill>
                  <a:srgbClr val="000000"/>
                </a:solidFill>
                <a:latin typeface="Courier New" panose="02070309020205020404" pitchFamily="49" charset="0"/>
              </a:rPr>
              <a:t>R1(config-line)# </a:t>
            </a:r>
            <a:r>
              <a:rPr lang="fr-FR" sz="1000" b="1">
                <a:solidFill>
                  <a:srgbClr val="000000"/>
                </a:solidFill>
                <a:latin typeface="Courier New" panose="02070309020205020404" pitchFamily="49" charset="0"/>
              </a:rPr>
              <a:t>password cisco</a:t>
            </a:r>
            <a:r>
              <a:rPr lang="fr-FR" sz="1000">
                <a:solidFill>
                  <a:srgbClr val="000000"/>
                </a:solidFill>
                <a:latin typeface="Courier New" panose="02070309020205020404" pitchFamily="49" charset="0"/>
              </a:rPr>
              <a:t> </a:t>
            </a:r>
          </a:p>
          <a:p>
            <a:pPr rtl="0"/>
            <a:r>
              <a:rPr lang="fr-FR" sz="1000">
                <a:solidFill>
                  <a:srgbClr val="000000"/>
                </a:solidFill>
                <a:latin typeface="Courier New" panose="02070309020205020404" pitchFamily="49" charset="0"/>
              </a:rPr>
              <a:t>R1(config-line)# </a:t>
            </a:r>
            <a:r>
              <a:rPr lang="fr-FR" sz="1000" b="1">
                <a:solidFill>
                  <a:srgbClr val="000000"/>
                </a:solidFill>
                <a:latin typeface="Courier New" panose="02070309020205020404" pitchFamily="49" charset="0"/>
              </a:rPr>
              <a:t>login</a:t>
            </a:r>
            <a:r>
              <a:rPr lang="fr-FR" sz="1000">
                <a:solidFill>
                  <a:srgbClr val="000000"/>
                </a:solidFill>
                <a:latin typeface="Courier New" panose="02070309020205020404" pitchFamily="49" charset="0"/>
              </a:rPr>
              <a:t> </a:t>
            </a:r>
          </a:p>
          <a:p>
            <a:pPr rtl="0"/>
            <a:r>
              <a:rPr lang="fr-FR" sz="1000">
                <a:solidFill>
                  <a:srgbClr val="000000"/>
                </a:solidFill>
                <a:latin typeface="Courier New" panose="02070309020205020404" pitchFamily="49" charset="0"/>
              </a:rPr>
              <a:t>R1(config-line)# </a:t>
            </a:r>
            <a:r>
              <a:rPr lang="fr-FR" sz="1000" b="1">
                <a:solidFill>
                  <a:srgbClr val="000000"/>
                </a:solidFill>
                <a:latin typeface="Courier New" panose="02070309020205020404" pitchFamily="49" charset="0"/>
              </a:rPr>
              <a:t>exit</a:t>
            </a:r>
            <a:r>
              <a:rPr lang="fr-FR" sz="1000">
                <a:solidFill>
                  <a:srgbClr val="000000"/>
                </a:solidFill>
                <a:latin typeface="Courier New" panose="02070309020205020404" pitchFamily="49" charset="0"/>
              </a:rPr>
              <a:t> </a:t>
            </a:r>
          </a:p>
          <a:p>
            <a:pPr rtl="0"/>
            <a:r>
              <a:rPr lang="fr-FR" sz="1000">
                <a:solidFill>
                  <a:srgbClr val="000000"/>
                </a:solidFill>
                <a:latin typeface="Courier New" panose="02070309020205020404" pitchFamily="49" charset="0"/>
              </a:rPr>
              <a:t>R1(config)# </a:t>
            </a:r>
            <a:r>
              <a:rPr lang="fr-FR" sz="1000" b="1">
                <a:solidFill>
                  <a:srgbClr val="000000"/>
                </a:solidFill>
                <a:latin typeface="Courier New" panose="02070309020205020404" pitchFamily="49" charset="0"/>
              </a:rPr>
              <a:t>line vty 0 4</a:t>
            </a:r>
            <a:r>
              <a:rPr lang="fr-FR" sz="1000">
                <a:solidFill>
                  <a:srgbClr val="000000"/>
                </a:solidFill>
                <a:latin typeface="Courier New" panose="02070309020205020404" pitchFamily="49" charset="0"/>
              </a:rPr>
              <a:t> </a:t>
            </a:r>
          </a:p>
          <a:p>
            <a:pPr rtl="0"/>
            <a:r>
              <a:rPr lang="fr-FR" sz="1000">
                <a:solidFill>
                  <a:srgbClr val="000000"/>
                </a:solidFill>
                <a:latin typeface="Courier New" panose="02070309020205020404" pitchFamily="49" charset="0"/>
              </a:rPr>
              <a:t>R1(config-line)# </a:t>
            </a:r>
            <a:r>
              <a:rPr lang="fr-FR" sz="1000" b="1">
                <a:solidFill>
                  <a:srgbClr val="000000"/>
                </a:solidFill>
                <a:latin typeface="Courier New" panose="02070309020205020404" pitchFamily="49" charset="0"/>
              </a:rPr>
              <a:t>password cisco</a:t>
            </a:r>
            <a:r>
              <a:rPr lang="fr-FR" sz="1000">
                <a:solidFill>
                  <a:srgbClr val="000000"/>
                </a:solidFill>
                <a:latin typeface="Courier New" panose="02070309020205020404" pitchFamily="49" charset="0"/>
              </a:rPr>
              <a:t> </a:t>
            </a:r>
          </a:p>
          <a:p>
            <a:pPr rtl="0"/>
            <a:r>
              <a:rPr lang="fr-FR" sz="1000">
                <a:solidFill>
                  <a:srgbClr val="000000"/>
                </a:solidFill>
                <a:latin typeface="Courier New" panose="02070309020205020404" pitchFamily="49" charset="0"/>
              </a:rPr>
              <a:t>R1(config-line)# </a:t>
            </a:r>
            <a:r>
              <a:rPr lang="fr-FR" sz="1000" b="1">
                <a:solidFill>
                  <a:srgbClr val="000000"/>
                </a:solidFill>
                <a:latin typeface="Courier New" panose="02070309020205020404" pitchFamily="49" charset="0"/>
              </a:rPr>
              <a:t>login</a:t>
            </a:r>
            <a:r>
              <a:rPr lang="fr-FR" sz="1000">
                <a:solidFill>
                  <a:srgbClr val="000000"/>
                </a:solidFill>
                <a:latin typeface="Courier New" panose="02070309020205020404" pitchFamily="49" charset="0"/>
              </a:rPr>
              <a:t> </a:t>
            </a:r>
          </a:p>
          <a:p>
            <a:pPr rtl="0"/>
            <a:r>
              <a:rPr lang="fr-FR" sz="1000">
                <a:solidFill>
                  <a:srgbClr val="000000"/>
                </a:solidFill>
                <a:latin typeface="Courier New" panose="02070309020205020404" pitchFamily="49" charset="0"/>
              </a:rPr>
              <a:t>R1(config-line)# </a:t>
            </a:r>
            <a:r>
              <a:rPr lang="fr-FR" sz="1000" b="1">
                <a:solidFill>
                  <a:srgbClr val="000000"/>
                </a:solidFill>
                <a:latin typeface="Courier New" panose="02070309020205020404" pitchFamily="49" charset="0"/>
              </a:rPr>
              <a:t>transport input ssh telnet</a:t>
            </a:r>
            <a:r>
              <a:rPr lang="fr-FR" sz="1000">
                <a:solidFill>
                  <a:srgbClr val="000000"/>
                </a:solidFill>
                <a:latin typeface="Courier New" panose="02070309020205020404" pitchFamily="49" charset="0"/>
              </a:rPr>
              <a:t> R1(config-line)# </a:t>
            </a:r>
            <a:r>
              <a:rPr lang="fr-FR" sz="1000" b="1">
                <a:solidFill>
                  <a:srgbClr val="000000"/>
                </a:solidFill>
                <a:latin typeface="Courier New" panose="02070309020205020404" pitchFamily="49" charset="0"/>
              </a:rPr>
              <a:t>exit</a:t>
            </a:r>
            <a:r>
              <a:rPr lang="fr-FR" sz="1000">
                <a:solidFill>
                  <a:srgbClr val="000000"/>
                </a:solidFill>
                <a:latin typeface="Courier New" panose="02070309020205020404" pitchFamily="49" charset="0"/>
              </a:rPr>
              <a:t> </a:t>
            </a:r>
          </a:p>
          <a:p>
            <a:pPr rtl="0"/>
            <a:r>
              <a:rPr lang="fr-FR" sz="1000">
                <a:solidFill>
                  <a:srgbClr val="000000"/>
                </a:solidFill>
                <a:latin typeface="Courier New" panose="02070309020205020404" pitchFamily="49" charset="0"/>
              </a:rPr>
              <a:t>R1(config)# </a:t>
            </a:r>
            <a:r>
              <a:rPr lang="fr-FR" sz="1000" b="1">
                <a:solidFill>
                  <a:srgbClr val="000000"/>
                </a:solidFill>
                <a:latin typeface="Courier New" panose="02070309020205020404" pitchFamily="49" charset="0"/>
              </a:rPr>
              <a:t>service password-encryption </a:t>
            </a:r>
            <a:r>
              <a:rPr lang="fr-FR" sz="1000">
                <a:solidFill>
                  <a:srgbClr val="000000"/>
                </a:solidFill>
                <a:latin typeface="Courier New" panose="02070309020205020404" pitchFamily="49" charset="0"/>
              </a:rPr>
              <a:t>R1(config)# </a:t>
            </a:r>
            <a:r>
              <a:rPr lang="fr-FR" sz="1000" b="1">
                <a:solidFill>
                  <a:srgbClr val="000000"/>
                </a:solidFill>
                <a:latin typeface="Courier New" panose="02070309020205020404" pitchFamily="49" charset="0"/>
              </a:rPr>
              <a:t>banner motd #</a:t>
            </a:r>
            <a:r>
              <a:rPr lang="fr-FR" sz="1000">
                <a:solidFill>
                  <a:srgbClr val="000000"/>
                </a:solidFill>
                <a:latin typeface="Courier New" panose="02070309020205020404" pitchFamily="49" charset="0"/>
              </a:rPr>
              <a:t> </a:t>
            </a:r>
          </a:p>
          <a:p>
            <a:pPr rtl="0"/>
            <a:r>
              <a:rPr lang="fr-FR" sz="1000">
                <a:solidFill>
                  <a:srgbClr val="000000"/>
                </a:solidFill>
                <a:latin typeface="Courier New" panose="02070309020205020404" pitchFamily="49" charset="0"/>
              </a:rPr>
              <a:t>Enter TEXT message. End with a new line and the # </a:t>
            </a:r>
            <a:r>
              <a:rPr lang="fr-FR" sz="1000" b="1">
                <a:solidFill>
                  <a:srgbClr val="000000"/>
                </a:solidFill>
                <a:latin typeface="Courier New" panose="02070309020205020404" pitchFamily="49" charset="0"/>
              </a:rPr>
              <a:t>*********************************************** WARNING: Unauthorized access is prohibited! *********************************************** </a:t>
            </a:r>
          </a:p>
          <a:p>
            <a:pPr rtl="0"/>
            <a:r>
              <a:rPr lang="fr-FR" sz="1000" b="1">
                <a:solidFill>
                  <a:srgbClr val="000000"/>
                </a:solidFill>
                <a:latin typeface="Courier New" panose="02070309020205020404" pitchFamily="49" charset="0"/>
              </a:rPr>
              <a:t>#</a:t>
            </a:r>
          </a:p>
        </p:txBody>
      </p:sp>
      <p:sp>
        <p:nvSpPr>
          <p:cNvPr id="8" name="Rectangle 7">
            <a:extLst>
              <a:ext uri="{FF2B5EF4-FFF2-40B4-BE49-F238E27FC236}">
                <a16:creationId xmlns:a16="http://schemas.microsoft.com/office/drawing/2014/main" xmlns:c15="http://schemas.microsoft.com/office/drawing/2012/chart" xmlns:c="http://schemas.openxmlformats.org/drawingml/2006/chart" xmlns="" id="{0094446E-5B6C-A948-A0E7-403A2EAB4F72}"/>
              </a:ext>
            </a:extLst>
          </p:cNvPr>
          <p:cNvSpPr/>
          <p:nvPr/>
        </p:nvSpPr>
        <p:spPr>
          <a:xfrm>
            <a:off x="4463627" y="582980"/>
            <a:ext cx="4599116" cy="4247317"/>
          </a:xfrm>
          <a:prstGeom prst="rect">
            <a:avLst/>
          </a:prstGeom>
          <a:ln>
            <a:solidFill>
              <a:srgbClr val="000000"/>
            </a:solidFill>
          </a:ln>
        </p:spPr>
        <p:txBody>
          <a:bodyPr wrap="square">
            <a:spAutoFit/>
          </a:bodyPr>
          <a:lstStyle/>
          <a:p>
            <a:pPr rtl="0"/>
            <a:r>
              <a:rPr lang="fr-FR" sz="1000">
                <a:solidFill>
                  <a:srgbClr val="000000"/>
                </a:solidFill>
                <a:latin typeface="Courier New" panose="02070309020205020404" pitchFamily="49" charset="0"/>
              </a:rPr>
              <a:t>R1(config)# </a:t>
            </a:r>
            <a:r>
              <a:rPr lang="fr-FR" sz="1000" b="1">
                <a:solidFill>
                  <a:srgbClr val="000000"/>
                </a:solidFill>
                <a:latin typeface="Courier New" panose="02070309020205020404" pitchFamily="49" charset="0"/>
              </a:rPr>
              <a:t>ipv6 unicast-routing</a:t>
            </a:r>
            <a:r>
              <a:rPr lang="fr-FR" sz="1000">
                <a:solidFill>
                  <a:srgbClr val="000000"/>
                </a:solidFill>
                <a:latin typeface="Courier New" panose="02070309020205020404" pitchFamily="49" charset="0"/>
              </a:rPr>
              <a:t> </a:t>
            </a:r>
          </a:p>
          <a:p>
            <a:pPr rtl="0"/>
            <a:r>
              <a:rPr lang="fr-FR" sz="1000">
                <a:solidFill>
                  <a:srgbClr val="000000"/>
                </a:solidFill>
                <a:latin typeface="Courier New" panose="02070309020205020404" pitchFamily="49" charset="0"/>
              </a:rPr>
              <a:t>R1(config)# </a:t>
            </a:r>
            <a:r>
              <a:rPr lang="fr-FR" sz="1000" b="1">
                <a:solidFill>
                  <a:srgbClr val="000000"/>
                </a:solidFill>
                <a:latin typeface="Courier New" panose="02070309020205020404" pitchFamily="49" charset="0"/>
              </a:rPr>
              <a:t>interface gigabitEthernet 0/0/0</a:t>
            </a:r>
            <a:r>
              <a:rPr lang="fr-FR" sz="1000">
                <a:solidFill>
                  <a:srgbClr val="000000"/>
                </a:solidFill>
                <a:latin typeface="Courier New" panose="02070309020205020404" pitchFamily="49" charset="0"/>
              </a:rPr>
              <a:t> </a:t>
            </a:r>
          </a:p>
          <a:p>
            <a:pPr rtl="0"/>
            <a:r>
              <a:rPr lang="fr-FR" sz="1000">
                <a:solidFill>
                  <a:srgbClr val="000000"/>
                </a:solidFill>
                <a:latin typeface="Courier New" panose="02070309020205020404" pitchFamily="49" charset="0"/>
              </a:rPr>
              <a:t>R1(config-if)# </a:t>
            </a:r>
            <a:r>
              <a:rPr lang="fr-FR" sz="1000" b="1">
                <a:solidFill>
                  <a:srgbClr val="000000"/>
                </a:solidFill>
                <a:latin typeface="Courier New" panose="02070309020205020404" pitchFamily="49" charset="0"/>
              </a:rPr>
              <a:t>description Link to LAN 1</a:t>
            </a:r>
            <a:r>
              <a:rPr lang="fr-FR" sz="1000">
                <a:solidFill>
                  <a:srgbClr val="000000"/>
                </a:solidFill>
                <a:latin typeface="Courier New" panose="02070309020205020404" pitchFamily="49" charset="0"/>
              </a:rPr>
              <a:t> </a:t>
            </a:r>
          </a:p>
          <a:p>
            <a:pPr rtl="0"/>
            <a:r>
              <a:rPr lang="fr-FR" sz="1000">
                <a:solidFill>
                  <a:srgbClr val="000000"/>
                </a:solidFill>
                <a:latin typeface="Courier New" panose="02070309020205020404" pitchFamily="49" charset="0"/>
              </a:rPr>
              <a:t>R1(config-if)# </a:t>
            </a:r>
            <a:r>
              <a:rPr lang="fr-FR" sz="1000" b="1">
                <a:solidFill>
                  <a:srgbClr val="000000"/>
                </a:solidFill>
                <a:latin typeface="Courier New" panose="02070309020205020404" pitchFamily="49" charset="0"/>
              </a:rPr>
              <a:t>ip address 10.0.1.1 255.255.255.0 </a:t>
            </a:r>
          </a:p>
          <a:p>
            <a:pPr rtl="0"/>
            <a:r>
              <a:rPr lang="fr-FR" sz="1000">
                <a:solidFill>
                  <a:srgbClr val="000000"/>
                </a:solidFill>
                <a:latin typeface="Courier New" panose="02070309020205020404" pitchFamily="49" charset="0"/>
              </a:rPr>
              <a:t>R1(config-if)# </a:t>
            </a:r>
            <a:r>
              <a:rPr lang="fr-FR" sz="1000" b="1">
                <a:solidFill>
                  <a:srgbClr val="000000"/>
                </a:solidFill>
                <a:latin typeface="Courier New" panose="02070309020205020404" pitchFamily="49" charset="0"/>
              </a:rPr>
              <a:t>ipv6 address 2001:db8:acad:1::1/64</a:t>
            </a:r>
            <a:r>
              <a:rPr lang="fr-FR" sz="1000">
                <a:solidFill>
                  <a:srgbClr val="000000"/>
                </a:solidFill>
                <a:latin typeface="Courier New" panose="02070309020205020404" pitchFamily="49" charset="0"/>
              </a:rPr>
              <a:t> </a:t>
            </a:r>
          </a:p>
          <a:p>
            <a:pPr rtl="0"/>
            <a:r>
              <a:rPr lang="fr-FR" sz="1000">
                <a:solidFill>
                  <a:srgbClr val="000000"/>
                </a:solidFill>
                <a:latin typeface="Courier New" panose="02070309020205020404" pitchFamily="49" charset="0"/>
              </a:rPr>
              <a:t>R1(config-if)# </a:t>
            </a:r>
            <a:r>
              <a:rPr lang="fr-FR" sz="1000" b="1">
                <a:solidFill>
                  <a:srgbClr val="000000"/>
                </a:solidFill>
                <a:latin typeface="Courier New" panose="02070309020205020404" pitchFamily="49" charset="0"/>
              </a:rPr>
              <a:t>ipv6 address fe80::1:a link-local</a:t>
            </a:r>
            <a:r>
              <a:rPr lang="fr-FR" sz="1000">
                <a:solidFill>
                  <a:srgbClr val="000000"/>
                </a:solidFill>
                <a:latin typeface="Courier New" panose="02070309020205020404" pitchFamily="49" charset="0"/>
              </a:rPr>
              <a:t> R1(config-if)# </a:t>
            </a:r>
            <a:r>
              <a:rPr lang="fr-FR" sz="1000" b="1">
                <a:solidFill>
                  <a:srgbClr val="000000"/>
                </a:solidFill>
                <a:latin typeface="Courier New" panose="02070309020205020404" pitchFamily="49" charset="0"/>
              </a:rPr>
              <a:t>no shutdown</a:t>
            </a:r>
            <a:r>
              <a:rPr lang="fr-FR" sz="1000">
                <a:solidFill>
                  <a:srgbClr val="000000"/>
                </a:solidFill>
                <a:latin typeface="Courier New" panose="02070309020205020404" pitchFamily="49" charset="0"/>
              </a:rPr>
              <a:t> </a:t>
            </a:r>
          </a:p>
          <a:p>
            <a:pPr rtl="0"/>
            <a:r>
              <a:rPr lang="fr-FR" sz="1000">
                <a:solidFill>
                  <a:srgbClr val="000000"/>
                </a:solidFill>
                <a:latin typeface="Courier New" panose="02070309020205020404" pitchFamily="49" charset="0"/>
              </a:rPr>
              <a:t>R1(config-if)# </a:t>
            </a:r>
            <a:r>
              <a:rPr lang="fr-FR" sz="1000" b="1">
                <a:solidFill>
                  <a:srgbClr val="000000"/>
                </a:solidFill>
                <a:latin typeface="Courier New" panose="02070309020205020404" pitchFamily="49" charset="0"/>
              </a:rPr>
              <a:t>exit</a:t>
            </a:r>
            <a:r>
              <a:rPr lang="fr-FR" sz="1000">
                <a:solidFill>
                  <a:srgbClr val="000000"/>
                </a:solidFill>
                <a:latin typeface="Courier New" panose="02070309020205020404" pitchFamily="49" charset="0"/>
              </a:rPr>
              <a:t> </a:t>
            </a:r>
          </a:p>
          <a:p>
            <a:pPr rtl="0"/>
            <a:r>
              <a:rPr lang="fr-FR" sz="1000">
                <a:solidFill>
                  <a:srgbClr val="000000"/>
                </a:solidFill>
                <a:latin typeface="Courier New" panose="02070309020205020404" pitchFamily="49" charset="0"/>
              </a:rPr>
              <a:t>R1(config)# </a:t>
            </a:r>
            <a:r>
              <a:rPr lang="fr-FR" sz="1000" b="1">
                <a:solidFill>
                  <a:srgbClr val="000000"/>
                </a:solidFill>
                <a:latin typeface="Courier New" panose="02070309020205020404" pitchFamily="49" charset="0"/>
              </a:rPr>
              <a:t>interface gigabitethernet 0/0/1</a:t>
            </a:r>
            <a:r>
              <a:rPr lang="fr-FR" sz="1000">
                <a:solidFill>
                  <a:srgbClr val="000000"/>
                </a:solidFill>
                <a:latin typeface="Courier New" panose="02070309020205020404" pitchFamily="49" charset="0"/>
              </a:rPr>
              <a:t> </a:t>
            </a:r>
          </a:p>
          <a:p>
            <a:pPr rtl="0"/>
            <a:r>
              <a:rPr lang="fr-FR" sz="1000">
                <a:solidFill>
                  <a:srgbClr val="000000"/>
                </a:solidFill>
                <a:latin typeface="Courier New" panose="02070309020205020404" pitchFamily="49" charset="0"/>
              </a:rPr>
              <a:t>R1(config-if)# </a:t>
            </a:r>
            <a:r>
              <a:rPr lang="fr-FR" sz="1000" b="1">
                <a:solidFill>
                  <a:srgbClr val="000000"/>
                </a:solidFill>
                <a:latin typeface="Courier New" panose="02070309020205020404" pitchFamily="49" charset="0"/>
              </a:rPr>
              <a:t>description Link to LAN 2</a:t>
            </a:r>
            <a:r>
              <a:rPr lang="fr-FR" sz="1000">
                <a:solidFill>
                  <a:srgbClr val="000000"/>
                </a:solidFill>
                <a:latin typeface="Courier New" panose="02070309020205020404" pitchFamily="49" charset="0"/>
              </a:rPr>
              <a:t> </a:t>
            </a:r>
          </a:p>
          <a:p>
            <a:pPr rtl="0"/>
            <a:r>
              <a:rPr lang="fr-FR" sz="1000">
                <a:solidFill>
                  <a:srgbClr val="000000"/>
                </a:solidFill>
                <a:latin typeface="Courier New" panose="02070309020205020404" pitchFamily="49" charset="0"/>
              </a:rPr>
              <a:t>R1(config-if)# </a:t>
            </a:r>
            <a:r>
              <a:rPr lang="fr-FR" sz="1000" b="1">
                <a:solidFill>
                  <a:srgbClr val="000000"/>
                </a:solidFill>
                <a:latin typeface="Courier New" panose="02070309020205020404" pitchFamily="49" charset="0"/>
              </a:rPr>
              <a:t>ip address 10.0.2.1 255.255.255.0 </a:t>
            </a:r>
            <a:r>
              <a:rPr lang="fr-FR" sz="1000">
                <a:solidFill>
                  <a:srgbClr val="000000"/>
                </a:solidFill>
                <a:latin typeface="Courier New" panose="02070309020205020404" pitchFamily="49" charset="0"/>
              </a:rPr>
              <a:t>R1(config-if)# </a:t>
            </a:r>
            <a:r>
              <a:rPr lang="fr-FR" sz="1000" b="1">
                <a:solidFill>
                  <a:srgbClr val="000000"/>
                </a:solidFill>
                <a:latin typeface="Courier New" panose="02070309020205020404" pitchFamily="49" charset="0"/>
              </a:rPr>
              <a:t>ipv6 address 2001:db8:acad:2::1/64</a:t>
            </a:r>
            <a:r>
              <a:rPr lang="fr-FR" sz="1000">
                <a:solidFill>
                  <a:srgbClr val="000000"/>
                </a:solidFill>
                <a:latin typeface="Courier New" panose="02070309020205020404" pitchFamily="49" charset="0"/>
              </a:rPr>
              <a:t> R1(config-if)# </a:t>
            </a:r>
            <a:r>
              <a:rPr lang="fr-FR" sz="1000" b="1">
                <a:solidFill>
                  <a:srgbClr val="000000"/>
                </a:solidFill>
                <a:latin typeface="Courier New" panose="02070309020205020404" pitchFamily="49" charset="0"/>
              </a:rPr>
              <a:t>ipv6 address fe80::1:b link-local</a:t>
            </a:r>
            <a:r>
              <a:rPr lang="fr-FR" sz="1000">
                <a:solidFill>
                  <a:srgbClr val="000000"/>
                </a:solidFill>
                <a:latin typeface="Courier New" panose="02070309020205020404" pitchFamily="49" charset="0"/>
              </a:rPr>
              <a:t> R1(config-if)# </a:t>
            </a:r>
            <a:r>
              <a:rPr lang="fr-FR" sz="1000" b="1">
                <a:solidFill>
                  <a:srgbClr val="000000"/>
                </a:solidFill>
                <a:latin typeface="Courier New" panose="02070309020205020404" pitchFamily="49" charset="0"/>
              </a:rPr>
              <a:t>no shutdown</a:t>
            </a:r>
            <a:r>
              <a:rPr lang="fr-FR" sz="1000">
                <a:solidFill>
                  <a:srgbClr val="000000"/>
                </a:solidFill>
                <a:latin typeface="Courier New" panose="02070309020205020404" pitchFamily="49" charset="0"/>
              </a:rPr>
              <a:t> </a:t>
            </a:r>
          </a:p>
          <a:p>
            <a:pPr rtl="0"/>
            <a:r>
              <a:rPr lang="fr-FR" sz="1000">
                <a:solidFill>
                  <a:srgbClr val="000000"/>
                </a:solidFill>
                <a:latin typeface="Courier New" panose="02070309020205020404" pitchFamily="49" charset="0"/>
              </a:rPr>
              <a:t>R1(config-if)# </a:t>
            </a:r>
            <a:r>
              <a:rPr lang="fr-FR" sz="1000" b="1">
                <a:solidFill>
                  <a:srgbClr val="000000"/>
                </a:solidFill>
                <a:latin typeface="Courier New" panose="02070309020205020404" pitchFamily="49" charset="0"/>
              </a:rPr>
              <a:t>exit</a:t>
            </a:r>
            <a:r>
              <a:rPr lang="fr-FR" sz="1000">
                <a:solidFill>
                  <a:srgbClr val="000000"/>
                </a:solidFill>
                <a:latin typeface="Courier New" panose="02070309020205020404" pitchFamily="49" charset="0"/>
              </a:rPr>
              <a:t> </a:t>
            </a:r>
          </a:p>
          <a:p>
            <a:pPr rtl="0"/>
            <a:r>
              <a:rPr lang="fr-FR" sz="1000">
                <a:solidFill>
                  <a:srgbClr val="000000"/>
                </a:solidFill>
                <a:latin typeface="Courier New" panose="02070309020205020404" pitchFamily="49" charset="0"/>
              </a:rPr>
              <a:t>R1(config)# </a:t>
            </a:r>
            <a:r>
              <a:rPr lang="fr-FR" sz="1000" b="1">
                <a:solidFill>
                  <a:srgbClr val="000000"/>
                </a:solidFill>
                <a:latin typeface="Courier New" panose="02070309020205020404" pitchFamily="49" charset="0"/>
              </a:rPr>
              <a:t>interface serial 0/1/1</a:t>
            </a:r>
            <a:r>
              <a:rPr lang="fr-FR" sz="1000">
                <a:solidFill>
                  <a:srgbClr val="000000"/>
                </a:solidFill>
                <a:latin typeface="Courier New" panose="02070309020205020404" pitchFamily="49" charset="0"/>
              </a:rPr>
              <a:t> </a:t>
            </a:r>
          </a:p>
          <a:p>
            <a:pPr rtl="0"/>
            <a:r>
              <a:rPr lang="fr-FR" sz="1000">
                <a:solidFill>
                  <a:srgbClr val="000000"/>
                </a:solidFill>
                <a:latin typeface="Courier New" panose="02070309020205020404" pitchFamily="49" charset="0"/>
              </a:rPr>
              <a:t>R1(config-if)# </a:t>
            </a:r>
            <a:r>
              <a:rPr lang="fr-FR" sz="1000" b="1">
                <a:solidFill>
                  <a:srgbClr val="000000"/>
                </a:solidFill>
                <a:latin typeface="Courier New" panose="02070309020205020404" pitchFamily="49" charset="0"/>
              </a:rPr>
              <a:t>description Link to R2</a:t>
            </a:r>
            <a:r>
              <a:rPr lang="fr-FR" sz="1000">
                <a:solidFill>
                  <a:srgbClr val="000000"/>
                </a:solidFill>
                <a:latin typeface="Courier New" panose="02070309020205020404" pitchFamily="49" charset="0"/>
              </a:rPr>
              <a:t> </a:t>
            </a:r>
          </a:p>
          <a:p>
            <a:pPr rtl="0"/>
            <a:r>
              <a:rPr lang="fr-FR" sz="1000">
                <a:solidFill>
                  <a:srgbClr val="000000"/>
                </a:solidFill>
                <a:latin typeface="Courier New" panose="02070309020205020404" pitchFamily="49" charset="0"/>
              </a:rPr>
              <a:t>R1(config-if)# </a:t>
            </a:r>
            <a:r>
              <a:rPr lang="fr-FR" sz="1000" b="1">
                <a:solidFill>
                  <a:srgbClr val="000000"/>
                </a:solidFill>
                <a:latin typeface="Courier New" panose="02070309020205020404" pitchFamily="49" charset="0"/>
              </a:rPr>
              <a:t>ip address 10.0.3.1 255.255.255.0</a:t>
            </a:r>
            <a:r>
              <a:rPr lang="fr-FR" sz="1000">
                <a:solidFill>
                  <a:srgbClr val="000000"/>
                </a:solidFill>
                <a:latin typeface="Courier New" panose="02070309020205020404" pitchFamily="49" charset="0"/>
              </a:rPr>
              <a:t> R1(config-if)# </a:t>
            </a:r>
            <a:r>
              <a:rPr lang="fr-FR" sz="1000" b="1">
                <a:solidFill>
                  <a:srgbClr val="000000"/>
                </a:solidFill>
                <a:latin typeface="Courier New" panose="02070309020205020404" pitchFamily="49" charset="0"/>
              </a:rPr>
              <a:t>ipv6 address 2001:db8:acad:3::1/64</a:t>
            </a:r>
            <a:r>
              <a:rPr lang="fr-FR" sz="1000">
                <a:solidFill>
                  <a:srgbClr val="000000"/>
                </a:solidFill>
                <a:latin typeface="Courier New" panose="02070309020205020404" pitchFamily="49" charset="0"/>
              </a:rPr>
              <a:t> R1(config-if)# </a:t>
            </a:r>
            <a:r>
              <a:rPr lang="fr-FR" sz="1000" b="1">
                <a:solidFill>
                  <a:srgbClr val="000000"/>
                </a:solidFill>
                <a:latin typeface="Courier New" panose="02070309020205020404" pitchFamily="49" charset="0"/>
              </a:rPr>
              <a:t>ipv6 address fe80::1:c link-local</a:t>
            </a:r>
            <a:r>
              <a:rPr lang="fr-FR" sz="1000">
                <a:solidFill>
                  <a:srgbClr val="000000"/>
                </a:solidFill>
                <a:latin typeface="Courier New" panose="02070309020205020404" pitchFamily="49" charset="0"/>
              </a:rPr>
              <a:t> R1(config-if)# </a:t>
            </a:r>
            <a:r>
              <a:rPr lang="fr-FR" sz="1000" b="1">
                <a:solidFill>
                  <a:srgbClr val="000000"/>
                </a:solidFill>
                <a:latin typeface="Courier New" panose="02070309020205020404" pitchFamily="49" charset="0"/>
              </a:rPr>
              <a:t>no shutdown</a:t>
            </a:r>
            <a:r>
              <a:rPr lang="fr-FR" sz="1000">
                <a:solidFill>
                  <a:srgbClr val="000000"/>
                </a:solidFill>
                <a:latin typeface="Courier New" panose="02070309020205020404" pitchFamily="49" charset="0"/>
              </a:rPr>
              <a:t> </a:t>
            </a:r>
          </a:p>
          <a:p>
            <a:pPr rtl="0"/>
            <a:r>
              <a:rPr lang="fr-FR" sz="1000">
                <a:solidFill>
                  <a:srgbClr val="000000"/>
                </a:solidFill>
                <a:latin typeface="Courier New" panose="02070309020205020404" pitchFamily="49" charset="0"/>
              </a:rPr>
              <a:t>R1(config-if)# </a:t>
            </a:r>
            <a:r>
              <a:rPr lang="fr-FR" sz="1000" b="1">
                <a:solidFill>
                  <a:srgbClr val="000000"/>
                </a:solidFill>
                <a:latin typeface="Courier New" panose="02070309020205020404" pitchFamily="49" charset="0"/>
              </a:rPr>
              <a:t>exit</a:t>
            </a:r>
            <a:r>
              <a:rPr lang="fr-FR" sz="1000">
                <a:solidFill>
                  <a:srgbClr val="000000"/>
                </a:solidFill>
                <a:latin typeface="Courier New" panose="02070309020205020404" pitchFamily="49" charset="0"/>
              </a:rPr>
              <a:t> </a:t>
            </a:r>
          </a:p>
          <a:p>
            <a:pPr rtl="0"/>
            <a:r>
              <a:rPr lang="fr-FR" sz="1000">
                <a:solidFill>
                  <a:srgbClr val="000000"/>
                </a:solidFill>
                <a:latin typeface="Courier New" panose="02070309020205020404" pitchFamily="49" charset="0"/>
              </a:rPr>
              <a:t>R1# </a:t>
            </a:r>
            <a:r>
              <a:rPr lang="fr-FR" sz="1000" b="1">
                <a:solidFill>
                  <a:srgbClr val="000000"/>
                </a:solidFill>
                <a:latin typeface="Courier New" panose="02070309020205020404" pitchFamily="49" charset="0"/>
              </a:rPr>
              <a:t>copy running-config startup-config</a:t>
            </a:r>
            <a:r>
              <a:rPr lang="fr-FR" sz="1000">
                <a:solidFill>
                  <a:srgbClr val="000000"/>
                </a:solidFill>
                <a:latin typeface="Courier New" panose="02070309020205020404" pitchFamily="49" charset="0"/>
              </a:rPr>
              <a:t> </a:t>
            </a:r>
          </a:p>
          <a:p>
            <a:pPr rtl="0"/>
            <a:r>
              <a:rPr lang="fr-FR" sz="1000">
                <a:solidFill>
                  <a:srgbClr val="000000"/>
                </a:solidFill>
                <a:latin typeface="Courier New" panose="02070309020205020404" pitchFamily="49" charset="0"/>
              </a:rPr>
              <a:t>Destination filename [startup-config]? </a:t>
            </a:r>
          </a:p>
          <a:p>
            <a:pPr rtl="0"/>
            <a:r>
              <a:rPr lang="fr-FR" sz="1000">
                <a:solidFill>
                  <a:srgbClr val="000000"/>
                </a:solidFill>
                <a:latin typeface="Courier New" panose="02070309020205020404" pitchFamily="49" charset="0"/>
              </a:rPr>
              <a:t>Building configuration... </a:t>
            </a:r>
          </a:p>
          <a:p>
            <a:pPr rtl="0"/>
            <a:r>
              <a:rPr lang="fr-FR" sz="1000">
                <a:solidFill>
                  <a:srgbClr val="000000"/>
                </a:solidFill>
                <a:latin typeface="Courier New" panose="02070309020205020404" pitchFamily="49" charset="0"/>
              </a:rPr>
              <a:t>[OK] </a:t>
            </a:r>
          </a:p>
          <a:p>
            <a:pPr rtl="0"/>
            <a:r>
              <a:rPr lang="fr-FR" sz="1000">
                <a:solidFill>
                  <a:srgbClr val="000000"/>
                </a:solidFill>
                <a:latin typeface="Courier New" panose="02070309020205020404" pitchFamily="49" charset="0"/>
              </a:rPr>
              <a:t>R1#</a:t>
            </a:r>
          </a:p>
        </p:txBody>
      </p:sp>
    </p:spTree>
    <p:extLst>
      <p:ext uri="{BB962C8B-B14F-4D97-AF65-F5344CB8AC3E}">
        <p14:creationId xmlns:p14="http://schemas.microsoft.com/office/powerpoint/2010/main" xmlns:c15="http://schemas.microsoft.com/office/drawing/2012/chart" xmlns:c="http://schemas.openxmlformats.org/drawingml/2006/chart" xmlns="" val="2105312722"/>
      </p:ext>
    </p:extLst>
  </p:cSld>
  <p:clrMapOvr>
    <a:masterClrMapping/>
  </p:clrMapOvr>
  <mc:AlternateContent xmlns:mc="http://schemas.openxmlformats.org/markup-compatibility/2006">
    <mc:Choice xmlns:p14="http://schemas.microsoft.com/office/powerpoint/2010/main" xmlns:c15="http://schemas.microsoft.com/office/drawing/2012/chart" xmlns:c="http://schemas.openxmlformats.org/drawingml/2006/chart" xmlns=""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r>
              <a:rPr lang="fr-FR" sz="1600"/>
              <a:t>Révision de la configuration de base du routeur</a:t>
            </a:r>
            <a:r>
              <a:rPr lang="en-US" dirty="0"/>
              <a:t/>
            </a:r>
            <a:br>
              <a:rPr lang="en-US" dirty="0"/>
            </a:br>
            <a:r>
              <a:rPr lang="fr-FR" sz="2400"/>
              <a:t>Commandes de vérification</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06959EED-A8CB-4746-B05E-05B1EE9818D2}"/>
              </a:ext>
            </a:extLst>
          </p:cNvPr>
          <p:cNvSpPr>
            <a:spLocks noGrp="1"/>
          </p:cNvSpPr>
          <p:nvPr>
            <p:ph idx="1"/>
          </p:nvPr>
        </p:nvSpPr>
        <p:spPr>
          <a:xfrm>
            <a:off x="474662" y="731836"/>
            <a:ext cx="8280057" cy="3689897"/>
          </a:xfrm>
        </p:spPr>
        <p:txBody>
          <a:bodyPr/>
          <a:lstStyle/>
          <a:p>
            <a:pPr marL="0" indent="0" algn="l" rtl="0"/>
            <a:r>
              <a:rPr lang="fr-FR" sz="1600">
                <a:solidFill>
                  <a:srgbClr val="000000"/>
                </a:solidFill>
              </a:rPr>
              <a:t>Les commandes de vérification courantes sont les suivantes :</a:t>
            </a:r>
          </a:p>
          <a:p>
            <a:pPr marL="342900" indent="-342900" algn="l" rtl="0">
              <a:buFont typeface="Arial" panose="020B0604020202020204" pitchFamily="34" charset="0"/>
              <a:buChar char="•"/>
            </a:pPr>
            <a:r>
              <a:rPr lang="fr-FR" sz="1600" b="1">
                <a:solidFill>
                  <a:srgbClr val="000000"/>
                </a:solidFill>
              </a:rPr>
              <a:t>show ip interface brief</a:t>
            </a:r>
          </a:p>
          <a:p>
            <a:pPr marL="342900" indent="-342900" algn="l" rtl="0">
              <a:buFont typeface="Arial" panose="020B0604020202020204" pitchFamily="34" charset="0"/>
              <a:buChar char="•"/>
            </a:pPr>
            <a:r>
              <a:rPr lang="fr-FR" sz="1600" b="1">
                <a:solidFill>
                  <a:srgbClr val="000000"/>
                </a:solidFill>
              </a:rPr>
              <a:t>show running-config interface</a:t>
            </a:r>
            <a:r>
              <a:rPr lang="fr-FR" sz="1600">
                <a:solidFill>
                  <a:srgbClr val="000000"/>
                </a:solidFill>
              </a:rPr>
              <a:t> </a:t>
            </a:r>
            <a:r>
              <a:rPr lang="fr-FR" sz="1600" i="1">
                <a:solidFill>
                  <a:srgbClr val="000000"/>
                </a:solidFill>
              </a:rPr>
              <a:t>interface-type number</a:t>
            </a:r>
          </a:p>
          <a:p>
            <a:pPr marL="342900" indent="-342900" algn="l" rtl="0">
              <a:buFont typeface="Arial" panose="020B0604020202020204" pitchFamily="34" charset="0"/>
              <a:buChar char="•"/>
            </a:pPr>
            <a:r>
              <a:rPr lang="fr-FR" sz="1600" b="1">
                <a:solidFill>
                  <a:srgbClr val="000000"/>
                </a:solidFill>
              </a:rPr>
              <a:t>show interfaces</a:t>
            </a:r>
          </a:p>
          <a:p>
            <a:pPr marL="342900" indent="-342900" algn="l" rtl="0">
              <a:buFont typeface="Arial" panose="020B0604020202020204" pitchFamily="34" charset="0"/>
              <a:buChar char="•"/>
            </a:pPr>
            <a:r>
              <a:rPr lang="fr-FR" sz="1600" b="1">
                <a:solidFill>
                  <a:srgbClr val="000000"/>
                </a:solidFill>
              </a:rPr>
              <a:t>show ip interface</a:t>
            </a:r>
          </a:p>
          <a:p>
            <a:pPr marL="342900" indent="-342900" algn="l" rtl="0">
              <a:buFont typeface="Arial" panose="020B0604020202020204" pitchFamily="34" charset="0"/>
              <a:buChar char="•"/>
            </a:pPr>
            <a:r>
              <a:rPr lang="fr-FR" sz="1600" b="1">
                <a:solidFill>
                  <a:srgbClr val="000000"/>
                </a:solidFill>
              </a:rPr>
              <a:t>show ip route</a:t>
            </a:r>
          </a:p>
          <a:p>
            <a:pPr marL="342900" indent="-342900" algn="l" rtl="0">
              <a:buFont typeface="Arial" panose="020B0604020202020204" pitchFamily="34" charset="0"/>
              <a:buChar char="•"/>
            </a:pPr>
            <a:r>
              <a:rPr lang="fr-FR" sz="1600" b="1">
                <a:solidFill>
                  <a:srgbClr val="000000"/>
                </a:solidFill>
              </a:rPr>
              <a:t>ping</a:t>
            </a:r>
          </a:p>
          <a:p>
            <a:pPr marL="0" indent="0" algn="l" rtl="0"/>
            <a:r>
              <a:rPr lang="fr-FR" sz="1600">
                <a:solidFill>
                  <a:srgbClr val="000000"/>
                </a:solidFill>
              </a:rPr>
              <a:t>Dans chaque cas, remplacez </a:t>
            </a:r>
            <a:r>
              <a:rPr lang="fr-FR" sz="1600" b="1">
                <a:solidFill>
                  <a:srgbClr val="000000"/>
                </a:solidFill>
              </a:rPr>
              <a:t>ip</a:t>
            </a:r>
            <a:r>
              <a:rPr lang="fr-FR" sz="1600">
                <a:solidFill>
                  <a:srgbClr val="000000"/>
                </a:solidFill>
              </a:rPr>
              <a:t> par </a:t>
            </a:r>
            <a:r>
              <a:rPr lang="fr-FR" sz="1600" b="1">
                <a:solidFill>
                  <a:srgbClr val="000000"/>
                </a:solidFill>
              </a:rPr>
              <a:t>ipv6</a:t>
            </a:r>
            <a:r>
              <a:rPr lang="fr-FR" sz="1600">
                <a:solidFill>
                  <a:srgbClr val="000000"/>
                </a:solidFill>
              </a:rPr>
              <a:t> pour la version IPv6 de la commande.</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xmlns:c15="http://schemas.microsoft.com/office/drawing/2012/chart" xmlns:c="http://schemas.openxmlformats.org/drawingml/2006/chart" xmlns="" val="4202824881"/>
      </p:ext>
    </p:extLst>
  </p:cSld>
  <p:clrMapOvr>
    <a:masterClrMapping/>
  </p:clrMapOvr>
  <mc:AlternateContent xmlns:mc="http://schemas.openxmlformats.org/markup-compatibility/2006">
    <mc:Choice xmlns:p14="http://schemas.microsoft.com/office/powerpoint/2010/main" xmlns:c15="http://schemas.microsoft.com/office/drawing/2012/chart" xmlns:c="http://schemas.openxmlformats.org/drawingml/2006/chart" xmlns=""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r>
              <a:rPr lang="fr-FR" sz="1600"/>
              <a:t>Révision de la configuration de base du routeur</a:t>
            </a:r>
            <a:r>
              <a:rPr lang="en-US" dirty="0"/>
              <a:t/>
            </a:r>
            <a:br>
              <a:rPr lang="en-US" dirty="0"/>
            </a:br>
            <a:r>
              <a:rPr lang="fr-FR" sz="2400"/>
              <a:t>Sortie de la commande de filtrage</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31118C5B-5AD4-8848-9642-22261DEFAA49}"/>
              </a:ext>
            </a:extLst>
          </p:cNvPr>
          <p:cNvSpPr>
            <a:spLocks noGrp="1"/>
          </p:cNvSpPr>
          <p:nvPr>
            <p:ph idx="1"/>
          </p:nvPr>
        </p:nvSpPr>
        <p:spPr>
          <a:xfrm>
            <a:off x="474662" y="731837"/>
            <a:ext cx="8280057" cy="3689897"/>
          </a:xfrm>
        </p:spPr>
        <p:txBody>
          <a:bodyPr/>
          <a:lstStyle/>
          <a:p>
            <a:pPr marL="0" indent="0" algn="l" rtl="0"/>
            <a:r>
              <a:rPr lang="fr-FR" sz="1600">
                <a:solidFill>
                  <a:srgbClr val="000000"/>
                </a:solidFill>
              </a:rPr>
              <a:t>Les commandes de filtrage permettent d'afficher des sections de résultat spécifiques. Pour activer la commande de filtrage, tapez le symbole (</a:t>
            </a:r>
            <a:r>
              <a:rPr lang="fr-FR" sz="1600" b="1">
                <a:solidFill>
                  <a:srgbClr val="000000"/>
                </a:solidFill>
              </a:rPr>
              <a:t>|</a:t>
            </a:r>
            <a:r>
              <a:rPr lang="fr-FR" sz="1600">
                <a:solidFill>
                  <a:srgbClr val="000000"/>
                </a:solidFill>
              </a:rPr>
              <a:t>) après la commande </a:t>
            </a:r>
            <a:r>
              <a:rPr lang="fr-FR" sz="1600" b="1">
                <a:solidFill>
                  <a:srgbClr val="000000"/>
                </a:solidFill>
              </a:rPr>
              <a:t>show</a:t>
            </a:r>
            <a:r>
              <a:rPr lang="fr-FR" sz="1600">
                <a:solidFill>
                  <a:srgbClr val="000000"/>
                </a:solidFill>
              </a:rPr>
              <a:t> , puis saisissez un paramètre de filtrage et une expression de filtrage.</a:t>
            </a:r>
          </a:p>
          <a:p>
            <a:pPr marL="0" indent="0" algn="l"/>
            <a:endParaRPr lang="en-US" sz="1600" dirty="0">
              <a:solidFill>
                <a:srgbClr val="000000"/>
              </a:solidFill>
            </a:endParaRPr>
          </a:p>
          <a:p>
            <a:pPr marL="0" indent="0" algn="l" rtl="0"/>
            <a:r>
              <a:rPr lang="fr-FR" sz="1600">
                <a:solidFill>
                  <a:srgbClr val="000000"/>
                </a:solidFill>
              </a:rPr>
              <a:t>Après ce symbole, les paramètres de filtrage suivants peuvent être configurés :</a:t>
            </a:r>
          </a:p>
          <a:p>
            <a:pPr marL="415985" lvl="1" indent="-342900" rtl="0">
              <a:buFont typeface="Arial" panose="020B0604020202020204" pitchFamily="34" charset="0"/>
              <a:buChar char="•"/>
            </a:pPr>
            <a:r>
              <a:rPr lang="fr-FR" sz="1600" b="1">
                <a:solidFill>
                  <a:srgbClr val="000000"/>
                </a:solidFill>
              </a:rPr>
              <a:t>section</a:t>
            </a:r>
            <a:r>
              <a:rPr lang="fr-FR" sz="1600">
                <a:solidFill>
                  <a:srgbClr val="000000"/>
                </a:solidFill>
              </a:rPr>
              <a:t> - Ceci affiche la section entière qui commence par l'expression de filtrage.</a:t>
            </a:r>
          </a:p>
          <a:p>
            <a:pPr marL="415985" lvl="1" indent="-342900" rtl="0">
              <a:buFont typeface="Arial" panose="020B0604020202020204" pitchFamily="34" charset="0"/>
              <a:buChar char="•"/>
            </a:pPr>
            <a:r>
              <a:rPr lang="fr-FR" sz="1600" b="1">
                <a:solidFill>
                  <a:srgbClr val="000000"/>
                </a:solidFill>
              </a:rPr>
              <a:t>include</a:t>
            </a:r>
            <a:r>
              <a:rPr lang="fr-FR" sz="1600">
                <a:solidFill>
                  <a:srgbClr val="000000"/>
                </a:solidFill>
              </a:rPr>
              <a:t> - Cela comprend toutes les lignes de sortie qui correspondent à l'expression de filtrage.</a:t>
            </a:r>
          </a:p>
          <a:p>
            <a:pPr marL="415985" lvl="1" indent="-342900" rtl="0">
              <a:buFont typeface="Arial" panose="020B0604020202020204" pitchFamily="34" charset="0"/>
              <a:buChar char="•"/>
            </a:pPr>
            <a:r>
              <a:rPr lang="fr-FR" sz="1600" b="1">
                <a:solidFill>
                  <a:srgbClr val="000000"/>
                </a:solidFill>
              </a:rPr>
              <a:t>exclude</a:t>
            </a:r>
            <a:r>
              <a:rPr lang="fr-FR" sz="1600">
                <a:solidFill>
                  <a:srgbClr val="000000"/>
                </a:solidFill>
              </a:rPr>
              <a:t> - Cela exclut toutes les lignes de sortie qui correspondent à l'expression de filtrage.</a:t>
            </a:r>
          </a:p>
          <a:p>
            <a:pPr marL="415985" lvl="1" indent="-342900" rtl="0">
              <a:buFont typeface="Arial" panose="020B0604020202020204" pitchFamily="34" charset="0"/>
              <a:buChar char="•"/>
            </a:pPr>
            <a:r>
              <a:rPr lang="fr-FR" sz="1600" b="1">
                <a:solidFill>
                  <a:srgbClr val="000000"/>
                </a:solidFill>
              </a:rPr>
              <a:t>begin</a:t>
            </a:r>
            <a:r>
              <a:rPr lang="fr-FR" sz="1600">
                <a:solidFill>
                  <a:srgbClr val="000000"/>
                </a:solidFill>
              </a:rPr>
              <a:t> - Affiche toutes les lignes de sortie à partir d'un certain point, en commençant par la ligne qui correspond à l'expression de filtrage.</a:t>
            </a:r>
          </a:p>
          <a:p>
            <a:pPr marL="0" indent="0" algn="l"/>
            <a:endParaRPr lang="en-US" sz="1600" b="1" dirty="0">
              <a:solidFill>
                <a:srgbClr val="000000"/>
              </a:solidFill>
            </a:endParaRPr>
          </a:p>
          <a:p>
            <a:pPr marL="0" indent="0" algn="l" rtl="0"/>
            <a:r>
              <a:rPr lang="fr-FR" sz="1600" b="1">
                <a:solidFill>
                  <a:srgbClr val="000000"/>
                </a:solidFill>
              </a:rPr>
              <a:t>Remarque</a:t>
            </a:r>
            <a:r>
              <a:rPr lang="fr-FR" sz="1600">
                <a:solidFill>
                  <a:srgbClr val="000000"/>
                </a:solidFill>
              </a:rPr>
              <a:t> : les filtres de résultat peuvent être utilisés en combinaison avec toute commande </a:t>
            </a:r>
            <a:r>
              <a:rPr lang="fr-FR" sz="1600" b="1">
                <a:solidFill>
                  <a:srgbClr val="000000"/>
                </a:solidFill>
              </a:rPr>
              <a:t>show</a:t>
            </a:r>
            <a:r>
              <a:rPr lang="fr-FR" sz="1600">
                <a:solidFill>
                  <a:srgbClr val="000000"/>
                </a:solidFill>
              </a:rPr>
              <a:t>.</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xmlns:c15="http://schemas.microsoft.com/office/drawing/2012/chart" xmlns:c="http://schemas.openxmlformats.org/drawingml/2006/chart" xmlns="" val="4286304891"/>
      </p:ext>
    </p:extLst>
  </p:cSld>
  <p:clrMapOvr>
    <a:masterClrMapping/>
  </p:clrMapOvr>
  <mc:AlternateContent xmlns:mc="http://schemas.openxmlformats.org/markup-compatibility/2006">
    <mc:Choice xmlns:p14="http://schemas.microsoft.com/office/powerpoint/2010/main" xmlns:c15="http://schemas.microsoft.com/office/drawing/2012/chart" xmlns:c="http://schemas.openxmlformats.org/drawingml/2006/chart" xmlns=""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r>
              <a:rPr lang="fr-FR" sz="1600" dirty="0" smtClean="0"/>
              <a:t/>
            </a:r>
            <a:br>
              <a:rPr lang="fr-FR" sz="1600" dirty="0" smtClean="0"/>
            </a:br>
            <a:r>
              <a:rPr lang="fr-FR" sz="1600" dirty="0" smtClean="0"/>
              <a:t>Révision </a:t>
            </a:r>
            <a:r>
              <a:rPr lang="fr-FR" sz="1600" dirty="0"/>
              <a:t>de la configuration de base du routeur</a:t>
            </a:r>
            <a:r>
              <a:rPr lang="en-US" dirty="0"/>
              <a:t/>
            </a:r>
            <a:br>
              <a:rPr lang="en-US" dirty="0"/>
            </a:br>
            <a:r>
              <a:rPr lang="fr-FR" sz="2400" dirty="0" err="1"/>
              <a:t>Packet</a:t>
            </a:r>
            <a:r>
              <a:rPr lang="fr-FR" sz="2400" dirty="0"/>
              <a:t> Tracer - Révision de la configuration de base du routeur</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003A75EE-3BC8-7A42-B492-FED972E6152F}"/>
              </a:ext>
            </a:extLst>
          </p:cNvPr>
          <p:cNvSpPr>
            <a:spLocks noGrp="1"/>
          </p:cNvSpPr>
          <p:nvPr>
            <p:ph idx="1"/>
          </p:nvPr>
        </p:nvSpPr>
        <p:spPr>
          <a:xfrm>
            <a:off x="474662" y="731837"/>
            <a:ext cx="8280057" cy="3689897"/>
          </a:xfrm>
        </p:spPr>
        <p:txBody>
          <a:bodyPr/>
          <a:lstStyle/>
          <a:p>
            <a:pPr marL="0" indent="0" algn="l" rtl="0"/>
            <a:endParaRPr lang="fr-FR" sz="1800" dirty="0" smtClean="0">
              <a:solidFill>
                <a:srgbClr val="000000"/>
              </a:solidFill>
            </a:endParaRPr>
          </a:p>
          <a:p>
            <a:pPr marL="0" indent="0" algn="l" rtl="0"/>
            <a:r>
              <a:rPr lang="fr-FR" sz="1800" dirty="0" smtClean="0">
                <a:solidFill>
                  <a:srgbClr val="000000"/>
                </a:solidFill>
              </a:rPr>
              <a:t>Dans </a:t>
            </a:r>
            <a:r>
              <a:rPr lang="fr-FR" sz="1800" dirty="0">
                <a:solidFill>
                  <a:srgbClr val="000000"/>
                </a:solidFill>
              </a:rPr>
              <a:t>ce </a:t>
            </a:r>
            <a:r>
              <a:rPr lang="fr-FR" sz="1800" dirty="0" err="1">
                <a:solidFill>
                  <a:srgbClr val="000000"/>
                </a:solidFill>
              </a:rPr>
              <a:t>Packet</a:t>
            </a:r>
            <a:r>
              <a:rPr lang="fr-FR" sz="1800" dirty="0">
                <a:solidFill>
                  <a:srgbClr val="000000"/>
                </a:solidFill>
              </a:rPr>
              <a:t> Tracer, vous ferez ce qui suit:</a:t>
            </a:r>
          </a:p>
          <a:p>
            <a:pPr marL="342900" indent="-342900" algn="l" rtl="0">
              <a:buFont typeface="Arial" panose="020B0604020202020204" pitchFamily="34" charset="0"/>
              <a:buChar char="•"/>
            </a:pPr>
            <a:r>
              <a:rPr lang="fr-FR" sz="1800" dirty="0">
                <a:solidFill>
                  <a:srgbClr val="000000"/>
                </a:solidFill>
              </a:rPr>
              <a:t>Configurer les appareils et vérifier la connectivité</a:t>
            </a:r>
          </a:p>
          <a:p>
            <a:pPr marL="342900" indent="-342900" algn="l" rtl="0">
              <a:buFont typeface="Arial" panose="020B0604020202020204" pitchFamily="34" charset="0"/>
              <a:buChar char="•"/>
            </a:pPr>
            <a:r>
              <a:rPr lang="fr-FR" sz="1800" dirty="0">
                <a:solidFill>
                  <a:srgbClr val="000000"/>
                </a:solidFill>
              </a:rPr>
              <a:t>Afficher les informations du routeur</a:t>
            </a:r>
          </a:p>
        </p:txBody>
      </p:sp>
    </p:spTree>
    <p:extLst>
      <p:ext uri="{BB962C8B-B14F-4D97-AF65-F5344CB8AC3E}">
        <p14:creationId xmlns:p14="http://schemas.microsoft.com/office/powerpoint/2010/main" xmlns:c15="http://schemas.microsoft.com/office/drawing/2012/chart" xmlns:c="http://schemas.openxmlformats.org/drawingml/2006/chart" xmlns="" val="3279375280"/>
      </p:ext>
    </p:extLst>
  </p:cSld>
  <p:clrMapOvr>
    <a:masterClrMapping/>
  </p:clrMapOvr>
  <mc:AlternateContent xmlns:mc="http://schemas.openxmlformats.org/markup-compatibility/2006">
    <mc:Choice xmlns:p14="http://schemas.microsoft.com/office/powerpoint/2010/main" xmlns:c15="http://schemas.microsoft.com/office/drawing/2012/chart" xmlns:c="http://schemas.openxmlformats.org/drawingml/2006/chart" xmlns=""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pPr rtl="0"/>
            <a:r>
              <a:rPr lang="fr-FR">
                <a:solidFill>
                  <a:schemeClr val="accent5">
                    <a:lumMod val="40000"/>
                    <a:lumOff val="60000"/>
                  </a:schemeClr>
                </a:solidFill>
              </a:rPr>
              <a:t>14.4 Table de routage IP</a:t>
            </a:r>
          </a:p>
        </p:txBody>
      </p:sp>
    </p:spTree>
    <p:custDataLst>
      <p:tags r:id="rId1"/>
    </p:custDataLst>
    <p:extLst>
      <p:ext uri="{BB962C8B-B14F-4D97-AF65-F5344CB8AC3E}">
        <p14:creationId xmlns:p14="http://schemas.microsoft.com/office/powerpoint/2010/main" xmlns:c15="http://schemas.microsoft.com/office/drawing/2012/chart" xmlns:c="http://schemas.openxmlformats.org/drawingml/2006/chart" xmlns="" val="2518598079"/>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r>
              <a:rPr lang="fr-FR" sz="1600" dirty="0" smtClean="0"/>
              <a:t>Table </a:t>
            </a:r>
            <a:r>
              <a:rPr lang="fr-FR" sz="1600" dirty="0"/>
              <a:t>de routage IP</a:t>
            </a:r>
            <a:r>
              <a:rPr lang="en-US" dirty="0"/>
              <a:t/>
            </a:r>
            <a:br>
              <a:rPr lang="en-US" dirty="0"/>
            </a:br>
            <a:r>
              <a:rPr lang="fr-FR" sz="2400" dirty="0"/>
              <a:t>Sources de routage</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53F6CA7D-0022-C640-9D48-52F0429B18A5}"/>
              </a:ext>
            </a:extLst>
          </p:cNvPr>
          <p:cNvSpPr>
            <a:spLocks noGrp="1"/>
          </p:cNvSpPr>
          <p:nvPr>
            <p:ph idx="1"/>
          </p:nvPr>
        </p:nvSpPr>
        <p:spPr>
          <a:xfrm>
            <a:off x="474662" y="731837"/>
            <a:ext cx="8280057" cy="3689897"/>
          </a:xfrm>
        </p:spPr>
        <p:txBody>
          <a:bodyPr/>
          <a:lstStyle/>
          <a:p>
            <a:pPr marL="0" indent="0" algn="l" rtl="0"/>
            <a:r>
              <a:rPr lang="fr-FR" sz="1600">
                <a:solidFill>
                  <a:srgbClr val="000000"/>
                </a:solidFill>
              </a:rPr>
              <a:t>Une table de routage contient une liste d'itinéraires vers des réseaux connus (préfixes et longueurs de préfixes). La source de cette information est dérivée des éléments suivants :</a:t>
            </a:r>
          </a:p>
          <a:p>
            <a:pPr marL="342900" indent="-342900" algn="l" rtl="0">
              <a:buFont typeface="Arial" panose="020B0604020202020204" pitchFamily="34" charset="0"/>
              <a:buChar char="•"/>
            </a:pPr>
            <a:r>
              <a:rPr lang="fr-FR" sz="1600">
                <a:solidFill>
                  <a:srgbClr val="000000"/>
                </a:solidFill>
              </a:rPr>
              <a:t>Réseaux connectés directement</a:t>
            </a:r>
          </a:p>
          <a:p>
            <a:pPr marL="342900" indent="-342900" algn="l" rtl="0">
              <a:buFont typeface="Arial" panose="020B0604020202020204" pitchFamily="34" charset="0"/>
              <a:buChar char="•"/>
            </a:pPr>
            <a:r>
              <a:rPr lang="fr-FR" sz="1600">
                <a:solidFill>
                  <a:srgbClr val="000000"/>
                </a:solidFill>
              </a:rPr>
              <a:t>Routes statiques</a:t>
            </a:r>
          </a:p>
          <a:p>
            <a:pPr marL="342900" indent="-342900" algn="l" rtl="0">
              <a:buFont typeface="Arial" panose="020B0604020202020204" pitchFamily="34" charset="0"/>
              <a:buChar char="•"/>
            </a:pPr>
            <a:r>
              <a:rPr lang="fr-FR" sz="1600">
                <a:solidFill>
                  <a:srgbClr val="000000"/>
                </a:solidFill>
              </a:rPr>
              <a:t>Protocoles de routage dynamiques.</a:t>
            </a:r>
          </a:p>
          <a:p>
            <a:pPr marL="342900" indent="-342900" algn="l">
              <a:buFont typeface="Arial" panose="020B0604020202020204" pitchFamily="34" charset="0"/>
              <a:buChar char="•"/>
            </a:pPr>
            <a:endParaRPr lang="en-US" sz="1600" dirty="0">
              <a:solidFill>
                <a:srgbClr val="000000"/>
              </a:solidFill>
            </a:endParaRPr>
          </a:p>
          <a:p>
            <a:pPr marL="0" indent="0" algn="l" rtl="0"/>
            <a:r>
              <a:rPr lang="fr-FR" sz="1600">
                <a:solidFill>
                  <a:srgbClr val="000000"/>
                </a:solidFill>
              </a:rPr>
              <a:t>La source de chaque itinéraire dans la table de routage est identifiée par un code. Les codes communs comprennent les éléments suivants :</a:t>
            </a:r>
          </a:p>
          <a:p>
            <a:pPr marL="415985" lvl="1" indent="-342900" rtl="0">
              <a:buFont typeface="Arial" panose="020B0604020202020204" pitchFamily="34" charset="0"/>
              <a:buChar char="•"/>
            </a:pPr>
            <a:r>
              <a:rPr lang="fr-FR" b="1">
                <a:solidFill>
                  <a:srgbClr val="000000"/>
                </a:solidFill>
              </a:rPr>
              <a:t>L</a:t>
            </a:r>
            <a:r>
              <a:rPr lang="fr-FR">
                <a:solidFill>
                  <a:srgbClr val="000000"/>
                </a:solidFill>
              </a:rPr>
              <a:t> - Identifie l'adresse assignée à une interface de routeur.</a:t>
            </a:r>
            <a:r>
              <a:rPr lang="fr-FR" b="1">
                <a:solidFill>
                  <a:srgbClr val="000000"/>
                </a:solidFill>
              </a:rPr>
              <a:t> </a:t>
            </a:r>
          </a:p>
          <a:p>
            <a:pPr marL="415985" lvl="1" indent="-342900" rtl="0">
              <a:buFont typeface="Arial" panose="020B0604020202020204" pitchFamily="34" charset="0"/>
              <a:buChar char="•"/>
            </a:pPr>
            <a:r>
              <a:rPr lang="fr-FR" b="1">
                <a:solidFill>
                  <a:srgbClr val="000000"/>
                </a:solidFill>
              </a:rPr>
              <a:t>C</a:t>
            </a:r>
            <a:r>
              <a:rPr lang="fr-FR">
                <a:solidFill>
                  <a:srgbClr val="000000"/>
                </a:solidFill>
              </a:rPr>
              <a:t> - Identifie un réseau connecté directement.</a:t>
            </a:r>
          </a:p>
          <a:p>
            <a:pPr marL="415985" lvl="1" indent="-342900" rtl="0">
              <a:buFont typeface="Arial" panose="020B0604020202020204" pitchFamily="34" charset="0"/>
              <a:buChar char="•"/>
            </a:pPr>
            <a:r>
              <a:rPr lang="fr-FR" b="1">
                <a:solidFill>
                  <a:srgbClr val="000000"/>
                </a:solidFill>
              </a:rPr>
              <a:t>S</a:t>
            </a:r>
            <a:r>
              <a:rPr lang="fr-FR">
                <a:solidFill>
                  <a:srgbClr val="000000"/>
                </a:solidFill>
              </a:rPr>
              <a:t> - Identifie une route statique créée pour atteindre un réseau donné.</a:t>
            </a:r>
          </a:p>
          <a:p>
            <a:pPr marL="415985" lvl="1" indent="-342900" rtl="0">
              <a:buFont typeface="Arial" panose="020B0604020202020204" pitchFamily="34" charset="0"/>
              <a:buChar char="•"/>
            </a:pPr>
            <a:r>
              <a:rPr lang="fr-FR" b="1">
                <a:solidFill>
                  <a:srgbClr val="000000"/>
                </a:solidFill>
              </a:rPr>
              <a:t>O</a:t>
            </a:r>
            <a:r>
              <a:rPr lang="fr-FR">
                <a:solidFill>
                  <a:srgbClr val="000000"/>
                </a:solidFill>
              </a:rPr>
              <a:t> - Identifie un réseau découvert de manière dynamique depuis un autre routeur à l'aide du protocole de routage OSPF.</a:t>
            </a:r>
          </a:p>
          <a:p>
            <a:pPr marL="415985" lvl="1" indent="-342900" rtl="0">
              <a:buFont typeface="Arial" panose="020B0604020202020204" pitchFamily="34" charset="0"/>
              <a:buChar char="•"/>
            </a:pPr>
            <a:r>
              <a:rPr lang="fr-FR" b="1">
                <a:solidFill>
                  <a:srgbClr val="000000"/>
                </a:solidFill>
              </a:rPr>
              <a:t>*</a:t>
            </a:r>
            <a:r>
              <a:rPr lang="fr-FR">
                <a:solidFill>
                  <a:srgbClr val="000000"/>
                </a:solidFill>
              </a:rPr>
              <a:t> - Cette route peut convenir comme route par défaut.</a:t>
            </a:r>
          </a:p>
          <a:p>
            <a:pPr marL="285750" indent="-28575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xmlns:c15="http://schemas.microsoft.com/office/drawing/2012/chart" xmlns:c="http://schemas.openxmlformats.org/drawingml/2006/chart" xmlns="" val="1069385919"/>
      </p:ext>
    </p:extLst>
  </p:cSld>
  <p:clrMapOvr>
    <a:masterClrMapping/>
  </p:clrMapOvr>
  <mc:AlternateContent xmlns:mc="http://schemas.openxmlformats.org/markup-compatibility/2006">
    <mc:Choice xmlns:p14="http://schemas.microsoft.com/office/powerpoint/2010/main" xmlns:c15="http://schemas.microsoft.com/office/drawing/2012/chart" xmlns:c="http://schemas.openxmlformats.org/drawingml/2006/chart" xmlns=""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r>
              <a:rPr lang="fr-FR" sz="1600"/>
              <a:t>Table de routage IP</a:t>
            </a:r>
            <a:r>
              <a:rPr lang="en-US" dirty="0"/>
              <a:t/>
            </a:r>
            <a:br>
              <a:rPr lang="en-US" dirty="0"/>
            </a:br>
            <a:r>
              <a:rPr lang="fr-FR" sz="2400"/>
              <a:t>Principes de la table de routage</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EAB9243C-EBC9-CC4E-8221-2D4AF443144E}"/>
              </a:ext>
            </a:extLst>
          </p:cNvPr>
          <p:cNvSpPr>
            <a:spLocks noGrp="1"/>
          </p:cNvSpPr>
          <p:nvPr>
            <p:ph idx="1"/>
          </p:nvPr>
        </p:nvSpPr>
        <p:spPr>
          <a:xfrm>
            <a:off x="474662" y="731838"/>
            <a:ext cx="8280057" cy="820126"/>
          </a:xfrm>
        </p:spPr>
        <p:txBody>
          <a:bodyPr/>
          <a:lstStyle/>
          <a:p>
            <a:pPr marL="0" indent="0" algn="l" rtl="0"/>
            <a:r>
              <a:rPr lang="fr-FR" sz="1600">
                <a:solidFill>
                  <a:srgbClr val="000000"/>
                </a:solidFill>
              </a:rPr>
              <a:t>Il existe trois principes de la table de routage décrits dans le tableau. Ce sont des problèmes qui sont résolus par la configuration correcte des protocoles de routage dynamique ou des routes statiques sur tous les routeurs entre les périphériques source et destination.</a:t>
            </a:r>
          </a:p>
        </p:txBody>
      </p:sp>
      <p:graphicFrame>
        <p:nvGraphicFramePr>
          <p:cNvPr id="6" name="Table 5">
            <a:extLst>
              <a:ext uri="{FF2B5EF4-FFF2-40B4-BE49-F238E27FC236}">
                <a16:creationId xmlns:a16="http://schemas.microsoft.com/office/drawing/2014/main" xmlns:c15="http://schemas.microsoft.com/office/drawing/2012/chart" xmlns:c="http://schemas.openxmlformats.org/drawingml/2006/chart" xmlns="" id="{E2EC25E4-2C98-924A-BD98-80203906DB10}"/>
              </a:ext>
            </a:extLst>
          </p:cNvPr>
          <p:cNvGraphicFramePr>
            <a:graphicFrameLocks noGrp="1"/>
          </p:cNvGraphicFramePr>
          <p:nvPr>
            <p:extLst>
              <p:ext uri="{D42A27DB-BD31-4B8C-83A1-F6EECF244321}">
                <p14:modId xmlns:p14="http://schemas.microsoft.com/office/powerpoint/2010/main" xmlns:c15="http://schemas.microsoft.com/office/drawing/2012/chart" xmlns:c="http://schemas.openxmlformats.org/drawingml/2006/chart" xmlns="" val="2983759492"/>
              </p:ext>
            </p:extLst>
          </p:nvPr>
        </p:nvGraphicFramePr>
        <p:xfrm>
          <a:off x="556436" y="1892594"/>
          <a:ext cx="7938978" cy="3030281"/>
        </p:xfrm>
        <a:graphic>
          <a:graphicData uri="http://schemas.openxmlformats.org/drawingml/2006/table">
            <a:tbl>
              <a:tblPr firstRow="1" bandRow="1">
                <a:tableStyleId>{5C22544A-7EE6-4342-B048-85BDC9FD1C3A}</a:tableStyleId>
              </a:tblPr>
              <a:tblGrid>
                <a:gridCol w="2984206">
                  <a:extLst>
                    <a:ext uri="{9D8B030D-6E8A-4147-A177-3AD203B41FA5}">
                      <a16:colId xmlns:a16="http://schemas.microsoft.com/office/drawing/2014/main" xmlns:c15="http://schemas.microsoft.com/office/drawing/2012/chart" xmlns:c="http://schemas.openxmlformats.org/drawingml/2006/chart" xmlns="" val="1881154600"/>
                    </a:ext>
                  </a:extLst>
                </a:gridCol>
                <a:gridCol w="4954772">
                  <a:extLst>
                    <a:ext uri="{9D8B030D-6E8A-4147-A177-3AD203B41FA5}">
                      <a16:colId xmlns:a16="http://schemas.microsoft.com/office/drawing/2014/main" xmlns:c15="http://schemas.microsoft.com/office/drawing/2012/chart" xmlns:c="http://schemas.openxmlformats.org/drawingml/2006/chart" xmlns="" val="1563429323"/>
                    </a:ext>
                  </a:extLst>
                </a:gridCol>
              </a:tblGrid>
              <a:tr h="337818">
                <a:tc>
                  <a:txBody>
                    <a:bodyPr/>
                    <a:lstStyle/>
                    <a:p>
                      <a:pPr algn="l" rtl="0" fontAlgn="ctr"/>
                      <a:r>
                        <a:rPr lang="fr-FR" sz="1200" b="1" dirty="0">
                          <a:effectLst/>
                        </a:rPr>
                        <a:t>Les principes de la table de routage</a:t>
                      </a:r>
                    </a:p>
                  </a:txBody>
                  <a:tcPr marL="47625" marR="47625" marT="47625" marB="47625" anchor="ctr"/>
                </a:tc>
                <a:tc>
                  <a:txBody>
                    <a:bodyPr/>
                    <a:lstStyle/>
                    <a:p>
                      <a:pPr algn="l" rtl="0" fontAlgn="ctr"/>
                      <a:r>
                        <a:rPr lang="fr-FR" sz="1200" b="1">
                          <a:effectLst/>
                        </a:rPr>
                        <a:t>Exemple</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1415906804"/>
                  </a:ext>
                </a:extLst>
              </a:tr>
              <a:tr h="835858">
                <a:tc>
                  <a:txBody>
                    <a:bodyPr/>
                    <a:lstStyle/>
                    <a:p>
                      <a:pPr rtl="0" fontAlgn="ctr"/>
                      <a:r>
                        <a:rPr lang="fr-FR" sz="1200" b="0">
                          <a:effectLst/>
                        </a:rPr>
                        <a:t>Chaque routeur prend sa décision seul, en fonction des informations qu'il a dans sa propre table de routage.</a:t>
                      </a:r>
                    </a:p>
                  </a:txBody>
                  <a:tcPr marL="47625" marR="47625" marT="47625" marB="47625" anchor="ctr"/>
                </a:tc>
                <a:tc>
                  <a:txBody>
                    <a:bodyPr/>
                    <a:lstStyle/>
                    <a:p>
                      <a:pPr rtl="0" fontAlgn="ctr">
                        <a:buFont typeface="Arial" panose="020B0604020202020204" pitchFamily="34" charset="0"/>
                        <a:buChar char="•"/>
                      </a:pPr>
                      <a:r>
                        <a:rPr lang="fr-FR" sz="1200" b="0">
                          <a:effectLst/>
                        </a:rPr>
                        <a:t>R1 ne peut transférer des paquets qu'à l'aide de sa propre table de routage.</a:t>
                      </a:r>
                    </a:p>
                    <a:p>
                      <a:pPr rtl="0" fontAlgn="ctr">
                        <a:buFont typeface="Arial" panose="020B0604020202020204" pitchFamily="34" charset="0"/>
                        <a:buChar char="•"/>
                      </a:pPr>
                      <a:r>
                        <a:rPr lang="fr-FR" sz="1200" b="0">
                          <a:effectLst/>
                        </a:rPr>
                        <a:t>R1 ne sait pas quelles routes sont dans les tables de routage d'autres routeurs (par exemple, R2).</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2991939691"/>
                  </a:ext>
                </a:extLst>
              </a:tr>
              <a:tr h="835858">
                <a:tc>
                  <a:txBody>
                    <a:bodyPr/>
                    <a:lstStyle/>
                    <a:p>
                      <a:pPr rtl="0" fontAlgn="ctr"/>
                      <a:r>
                        <a:rPr lang="fr-FR" sz="1200" b="0" dirty="0">
                          <a:effectLst/>
                        </a:rPr>
                        <a:t>Les informations contenues dans une table de routage d'un routeur ne correspondent pas nécessairement à la table de routage d'un autre routeur.</a:t>
                      </a:r>
                    </a:p>
                  </a:txBody>
                  <a:tcPr marL="47625" marR="47625" marT="47625" marB="47625" anchor="ctr"/>
                </a:tc>
                <a:tc>
                  <a:txBody>
                    <a:bodyPr/>
                    <a:lstStyle/>
                    <a:p>
                      <a:pPr rtl="0" fontAlgn="ctr"/>
                      <a:r>
                        <a:rPr lang="fr-FR" sz="1200" b="0">
                          <a:effectLst/>
                        </a:rPr>
                        <a:t>Juste parce que R1 a la route dans sa table de routage vers un réseau sur Internet via R2, cela ne signifie pas que R2 connaît ce même réseau.</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811559231"/>
                  </a:ext>
                </a:extLst>
              </a:tr>
              <a:tr h="1020747">
                <a:tc>
                  <a:txBody>
                    <a:bodyPr/>
                    <a:lstStyle/>
                    <a:p>
                      <a:pPr rtl="0" fontAlgn="ctr"/>
                      <a:r>
                        <a:rPr lang="fr-FR" sz="1200" b="0">
                          <a:effectLst/>
                        </a:rPr>
                        <a:t>Les informations de routage relatives à un chemin d'accès ne fournissent pas d'informations de routage de retour.</a:t>
                      </a:r>
                    </a:p>
                  </a:txBody>
                  <a:tcPr marL="47625" marR="47625" marT="47625" marB="47625" anchor="ctr"/>
                </a:tc>
                <a:tc>
                  <a:txBody>
                    <a:bodyPr/>
                    <a:lstStyle/>
                    <a:p>
                      <a:pPr rtl="0" fontAlgn="ctr"/>
                      <a:r>
                        <a:rPr lang="fr-FR" sz="1200" b="0" dirty="0">
                          <a:effectLst/>
                        </a:rPr>
                        <a:t>R1 reçoit un paquet avec l'adresse IP de destination de PC1 et l'adresse IP source de PC3. Juste parce que R1 sait transférer le paquet sur son interface G0/0/0, ne signifie pas nécessairement qu'il sait comment transférer les paquets provenant de PC1 vers le réseau distant de PC3</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4265748128"/>
                  </a:ext>
                </a:extLst>
              </a:tr>
            </a:tbl>
          </a:graphicData>
        </a:graphic>
      </p:graphicFrame>
    </p:spTree>
    <p:extLst>
      <p:ext uri="{BB962C8B-B14F-4D97-AF65-F5344CB8AC3E}">
        <p14:creationId xmlns:p14="http://schemas.microsoft.com/office/powerpoint/2010/main" xmlns:c15="http://schemas.microsoft.com/office/drawing/2012/chart" xmlns:c="http://schemas.openxmlformats.org/drawingml/2006/chart" xmlns="" val="1333941188"/>
      </p:ext>
    </p:extLst>
  </p:cSld>
  <p:clrMapOvr>
    <a:masterClrMapping/>
  </p:clrMapOvr>
  <mc:AlternateContent xmlns:mc="http://schemas.openxmlformats.org/markup-compatibility/2006">
    <mc:Choice xmlns:p14="http://schemas.microsoft.com/office/powerpoint/2010/main" xmlns:c15="http://schemas.microsoft.com/office/drawing/2012/chart" xmlns:c="http://schemas.openxmlformats.org/drawingml/2006/chart" xmlns=""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r>
              <a:rPr lang="fr-FR" sz="1600"/>
              <a:t>Table de routage IP</a:t>
            </a:r>
            <a:r>
              <a:rPr lang="en-US" dirty="0"/>
              <a:t/>
            </a:r>
            <a:br>
              <a:rPr lang="en-US" dirty="0"/>
            </a:br>
            <a:r>
              <a:rPr lang="fr-FR" sz="2400"/>
              <a:t>Entrées de la table de routage</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3DC8D2B8-63E5-CA4E-BB47-C2D9CFA2CFAE}"/>
              </a:ext>
            </a:extLst>
          </p:cNvPr>
          <p:cNvSpPr>
            <a:spLocks noGrp="1"/>
          </p:cNvSpPr>
          <p:nvPr>
            <p:ph idx="1"/>
          </p:nvPr>
        </p:nvSpPr>
        <p:spPr>
          <a:xfrm>
            <a:off x="111644" y="731837"/>
            <a:ext cx="4906924" cy="3689897"/>
          </a:xfrm>
        </p:spPr>
        <p:txBody>
          <a:bodyPr/>
          <a:lstStyle/>
          <a:p>
            <a:pPr marL="0" indent="0" algn="l" rtl="0"/>
            <a:r>
              <a:rPr lang="fr-FR" sz="1200" dirty="0">
                <a:solidFill>
                  <a:srgbClr val="000000"/>
                </a:solidFill>
              </a:rPr>
              <a:t>Dans la figure, les chiffres identifient les informations suivantes :</a:t>
            </a:r>
          </a:p>
          <a:p>
            <a:pPr marL="342900" indent="-342900" algn="l" rtl="0">
              <a:buFont typeface="Arial" panose="020B0604020202020204" pitchFamily="34" charset="0"/>
              <a:buChar char="•"/>
            </a:pPr>
            <a:r>
              <a:rPr lang="fr-FR" sz="1200" b="1" dirty="0">
                <a:solidFill>
                  <a:srgbClr val="000000"/>
                </a:solidFill>
              </a:rPr>
              <a:t>Source de l'itinéraire (Route source)</a:t>
            </a:r>
            <a:r>
              <a:rPr lang="fr-FR" sz="1200" dirty="0">
                <a:solidFill>
                  <a:srgbClr val="000000"/>
                </a:solidFill>
              </a:rPr>
              <a:t> - : indique comment l'itinéraire a été appris.</a:t>
            </a:r>
          </a:p>
          <a:p>
            <a:pPr marL="342900" indent="-342900" algn="l" rtl="0">
              <a:buFont typeface="Arial" panose="020B0604020202020204" pitchFamily="34" charset="0"/>
              <a:buChar char="•"/>
            </a:pPr>
            <a:r>
              <a:rPr lang="fr-FR" sz="1200" b="1" dirty="0">
                <a:solidFill>
                  <a:srgbClr val="000000"/>
                </a:solidFill>
              </a:rPr>
              <a:t>Réseau de destination (préfixe et longueur du préfixe)</a:t>
            </a:r>
            <a:r>
              <a:rPr lang="fr-FR" sz="1200" dirty="0">
                <a:solidFill>
                  <a:srgbClr val="000000"/>
                </a:solidFill>
              </a:rPr>
              <a:t> - : Identifie l'adresse du réseau distant. </a:t>
            </a:r>
          </a:p>
          <a:p>
            <a:pPr marL="342900" indent="-342900" algn="l" rtl="0">
              <a:buFont typeface="Arial" panose="020B0604020202020204" pitchFamily="34" charset="0"/>
              <a:buChar char="•"/>
            </a:pPr>
            <a:r>
              <a:rPr lang="fr-FR" sz="1200" b="1" dirty="0">
                <a:solidFill>
                  <a:srgbClr val="000000"/>
                </a:solidFill>
              </a:rPr>
              <a:t>Distance administrative</a:t>
            </a:r>
            <a:r>
              <a:rPr lang="fr-FR" sz="1200" dirty="0">
                <a:solidFill>
                  <a:srgbClr val="000000"/>
                </a:solidFill>
              </a:rPr>
              <a:t>-  identifie la fiabilité de la source de la route. Des valeurs inférieures indiquent la route source préférée.</a:t>
            </a:r>
          </a:p>
          <a:p>
            <a:pPr marL="342900" indent="-342900" algn="l" rtl="0">
              <a:buFont typeface="Arial" panose="020B0604020202020204" pitchFamily="34" charset="0"/>
              <a:buChar char="•"/>
            </a:pPr>
            <a:r>
              <a:rPr lang="fr-FR" sz="1200" b="1" dirty="0">
                <a:solidFill>
                  <a:srgbClr val="000000"/>
                </a:solidFill>
              </a:rPr>
              <a:t>Métrique</a:t>
            </a:r>
            <a:r>
              <a:rPr lang="fr-FR" sz="1200" dirty="0">
                <a:solidFill>
                  <a:srgbClr val="000000"/>
                </a:solidFill>
              </a:rPr>
              <a:t> - : indique de la valeur attribuée pour atteindre le réseau distant. Les valeurs les plus faibles indiquent les routes préférées.</a:t>
            </a:r>
          </a:p>
          <a:p>
            <a:pPr marL="342900" indent="-342900" algn="l" rtl="0">
              <a:buFont typeface="Arial" panose="020B0604020202020204" pitchFamily="34" charset="0"/>
              <a:buChar char="•"/>
            </a:pPr>
            <a:r>
              <a:rPr lang="fr-FR" sz="1200" b="1" dirty="0">
                <a:solidFill>
                  <a:srgbClr val="000000"/>
                </a:solidFill>
              </a:rPr>
              <a:t>Saut suivant</a:t>
            </a:r>
            <a:r>
              <a:rPr lang="fr-FR" sz="1200" dirty="0">
                <a:solidFill>
                  <a:srgbClr val="000000"/>
                </a:solidFill>
              </a:rPr>
              <a:t> - : identifie l'adresse IP du prochain routeur vers lequel le paquet sera transféré.</a:t>
            </a:r>
          </a:p>
          <a:p>
            <a:pPr marL="342900" indent="-342900" algn="l" rtl="0">
              <a:buFont typeface="Arial" panose="020B0604020202020204" pitchFamily="34" charset="0"/>
              <a:buChar char="•"/>
            </a:pPr>
            <a:r>
              <a:rPr lang="fr-FR" sz="1200" b="1" dirty="0">
                <a:solidFill>
                  <a:srgbClr val="000000"/>
                </a:solidFill>
              </a:rPr>
              <a:t>Horodatage de route</a:t>
            </a:r>
            <a:r>
              <a:rPr lang="fr-FR" sz="1200" dirty="0">
                <a:solidFill>
                  <a:srgbClr val="000000"/>
                </a:solidFill>
              </a:rPr>
              <a:t> - : indique la durée écoulée depuis que la route a été découverte.</a:t>
            </a:r>
          </a:p>
          <a:p>
            <a:pPr marL="342900" indent="-342900" algn="l" rtl="0">
              <a:buFont typeface="Arial" panose="020B0604020202020204" pitchFamily="34" charset="0"/>
              <a:buChar char="•"/>
            </a:pPr>
            <a:r>
              <a:rPr lang="fr-FR" sz="1200" b="1" dirty="0">
                <a:solidFill>
                  <a:srgbClr val="000000"/>
                </a:solidFill>
              </a:rPr>
              <a:t>Interface de sortie</a:t>
            </a:r>
            <a:r>
              <a:rPr lang="fr-FR" sz="1200" dirty="0">
                <a:solidFill>
                  <a:srgbClr val="000000"/>
                </a:solidFill>
              </a:rPr>
              <a:t> - : Elle identifie l'interface de sortie à utiliser pour que les paquets sortants atteignent leur destination finale.</a:t>
            </a:r>
          </a:p>
          <a:p>
            <a:pPr marL="342900" indent="-342900" algn="l">
              <a:buFont typeface="Arial" panose="020B0604020202020204" pitchFamily="34" charset="0"/>
              <a:buChar char="•"/>
            </a:pPr>
            <a:endParaRPr lang="en-US" sz="1200" dirty="0">
              <a:solidFill>
                <a:srgbClr val="000000"/>
              </a:solidFill>
            </a:endParaRPr>
          </a:p>
        </p:txBody>
      </p:sp>
      <p:pic>
        <p:nvPicPr>
          <p:cNvPr id="8" name="Picture 7">
            <a:extLst>
              <a:ext uri="{FF2B5EF4-FFF2-40B4-BE49-F238E27FC236}">
                <a16:creationId xmlns:a16="http://schemas.microsoft.com/office/drawing/2014/main" xmlns:c15="http://schemas.microsoft.com/office/drawing/2012/chart" xmlns:c="http://schemas.openxmlformats.org/drawingml/2006/chart" xmlns="" id="{256492C1-3F9C-794D-BB19-1771D60D6906}"/>
              </a:ext>
            </a:extLst>
          </p:cNvPr>
          <p:cNvPicPr>
            <a:picLocks noChangeAspect="1"/>
          </p:cNvPicPr>
          <p:nvPr/>
        </p:nvPicPr>
        <p:blipFill>
          <a:blip r:embed="rId3"/>
          <a:stretch>
            <a:fillRect/>
          </a:stretch>
        </p:blipFill>
        <p:spPr>
          <a:xfrm>
            <a:off x="5018567" y="716759"/>
            <a:ext cx="4013790" cy="2744529"/>
          </a:xfrm>
          <a:prstGeom prst="rect">
            <a:avLst/>
          </a:prstGeom>
        </p:spPr>
      </p:pic>
      <p:sp>
        <p:nvSpPr>
          <p:cNvPr id="2" name="TextBox 1">
            <a:extLst>
              <a:ext uri="{FF2B5EF4-FFF2-40B4-BE49-F238E27FC236}">
                <a16:creationId xmlns:a16="http://schemas.microsoft.com/office/drawing/2014/main" xmlns:c15="http://schemas.microsoft.com/office/drawing/2012/chart" xmlns:c="http://schemas.openxmlformats.org/drawingml/2006/chart" xmlns="" id="{93C43160-E94A-497E-A71D-329B80D107F4}"/>
              </a:ext>
            </a:extLst>
          </p:cNvPr>
          <p:cNvSpPr txBox="1"/>
          <p:nvPr/>
        </p:nvSpPr>
        <p:spPr>
          <a:xfrm>
            <a:off x="5156642" y="3593271"/>
            <a:ext cx="3875714" cy="1046440"/>
          </a:xfrm>
          <a:prstGeom prst="rect">
            <a:avLst/>
          </a:prstGeom>
          <a:noFill/>
        </p:spPr>
        <p:txBody>
          <a:bodyPr wrap="square" rtlCol="0">
            <a:spAutoFit/>
          </a:bodyPr>
          <a:lstStyle/>
          <a:p>
            <a:pPr rtl="0"/>
            <a:r>
              <a:rPr lang="fr-FR" sz="1200" b="1" dirty="0">
                <a:solidFill>
                  <a:srgbClr val="000000"/>
                </a:solidFill>
              </a:rPr>
              <a:t>Remarque</a:t>
            </a:r>
            <a:r>
              <a:rPr lang="fr-FR" sz="1200" dirty="0">
                <a:solidFill>
                  <a:srgbClr val="000000"/>
                </a:solidFill>
              </a:rPr>
              <a:t>: La longueur du préfixe du réseau de destination spécifie le nombre minimum de bits d'extrême gauche qui doivent correspondre entre l'adresse IP du paquet et le réseau de destination (préfixe) pour que cette route soit utilisée</a:t>
            </a:r>
            <a:r>
              <a:rPr lang="fr-FR" sz="1400" dirty="0">
                <a:solidFill>
                  <a:srgbClr val="000000"/>
                </a:solidFill>
              </a:rPr>
              <a:t>.</a:t>
            </a:r>
          </a:p>
        </p:txBody>
      </p:sp>
    </p:spTree>
    <p:extLst>
      <p:ext uri="{BB962C8B-B14F-4D97-AF65-F5344CB8AC3E}">
        <p14:creationId xmlns:p14="http://schemas.microsoft.com/office/powerpoint/2010/main" xmlns:c15="http://schemas.microsoft.com/office/drawing/2012/chart" xmlns:c="http://schemas.openxmlformats.org/drawingml/2006/chart" xmlns="" val="1655099001"/>
      </p:ext>
    </p:extLst>
  </p:cSld>
  <p:clrMapOvr>
    <a:masterClrMapping/>
  </p:clrMapOvr>
  <mc:AlternateContent xmlns:mc="http://schemas.openxmlformats.org/markup-compatibility/2006">
    <mc:Choice xmlns:p14="http://schemas.microsoft.com/office/powerpoint/2010/main" xmlns:c15="http://schemas.microsoft.com/office/drawing/2012/chart" xmlns:c="http://schemas.openxmlformats.org/drawingml/2006/chart" xmlns=""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r>
              <a:rPr lang="fr-FR" sz="1600"/>
              <a:t>Table de routage IP</a:t>
            </a:r>
            <a:r>
              <a:rPr lang="en-US" dirty="0"/>
              <a:t/>
            </a:r>
            <a:br>
              <a:rPr lang="en-US" dirty="0"/>
            </a:br>
            <a:r>
              <a:rPr lang="fr-FR" sz="2400"/>
              <a:t>Réseaux directement connectés</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7DAF1721-1CEC-224F-9063-57C12C8BA147}"/>
              </a:ext>
            </a:extLst>
          </p:cNvPr>
          <p:cNvSpPr>
            <a:spLocks noGrp="1"/>
          </p:cNvSpPr>
          <p:nvPr>
            <p:ph idx="1"/>
          </p:nvPr>
        </p:nvSpPr>
        <p:spPr>
          <a:xfrm>
            <a:off x="474662" y="731836"/>
            <a:ext cx="8280057" cy="3689897"/>
          </a:xfrm>
        </p:spPr>
        <p:txBody>
          <a:bodyPr/>
          <a:lstStyle/>
          <a:p>
            <a:pPr marL="0" indent="0" algn="l" rtl="0"/>
            <a:r>
              <a:rPr lang="fr-FR" sz="1600">
                <a:solidFill>
                  <a:srgbClr val="000000"/>
                </a:solidFill>
              </a:rPr>
              <a:t>Pour en savoir plus sur les réseaux distants, le routeur doit avoir au moins une interface active configurée avec une adresse IP et un masque de sous-réseau (longueur du préfixe). Il s'agit d'un réseau directement connecté ou d'un itinéraire directement connecté. Les routeurs ajoutent une route connectée directement lorsqu'une interface est configurée avec une adresse IP et qu'elle est activée.</a:t>
            </a:r>
          </a:p>
          <a:p>
            <a:pPr marL="342900" indent="-342900" algn="l" rtl="0">
              <a:buFont typeface="Arial" panose="020B0604020202020204" pitchFamily="34" charset="0"/>
              <a:buChar char="•"/>
            </a:pPr>
            <a:r>
              <a:rPr lang="fr-FR" sz="1600">
                <a:solidFill>
                  <a:srgbClr val="000000"/>
                </a:solidFill>
              </a:rPr>
              <a:t>Un réseau directement connecté est désigné par un code d'état </a:t>
            </a:r>
            <a:r>
              <a:rPr lang="fr-FR" sz="1600" b="1">
                <a:solidFill>
                  <a:srgbClr val="000000"/>
                </a:solidFill>
              </a:rPr>
              <a:t>C</a:t>
            </a:r>
            <a:r>
              <a:rPr lang="fr-FR" sz="1600">
                <a:solidFill>
                  <a:srgbClr val="000000"/>
                </a:solidFill>
              </a:rPr>
              <a:t> dans la table de routage. L'itinéraire contient un préfixe réseau et une longueur de préfixe.</a:t>
            </a:r>
          </a:p>
          <a:p>
            <a:pPr marL="342900" indent="-342900" algn="l" rtl="0">
              <a:buFont typeface="Arial" panose="020B0604020202020204" pitchFamily="34" charset="0"/>
              <a:buChar char="•"/>
            </a:pPr>
            <a:r>
              <a:rPr lang="fr-FR" sz="1600">
                <a:solidFill>
                  <a:srgbClr val="000000"/>
                </a:solidFill>
              </a:rPr>
              <a:t>La table de routage contient également une route locale pour chacun de ses réseaux directement connectés, indiquée par le code d'état </a:t>
            </a:r>
            <a:r>
              <a:rPr lang="fr-FR" sz="1600" b="1">
                <a:solidFill>
                  <a:srgbClr val="000000"/>
                </a:solidFill>
              </a:rPr>
              <a:t>L</a:t>
            </a:r>
            <a:r>
              <a:rPr lang="fr-FR" sz="1600">
                <a:solidFill>
                  <a:srgbClr val="000000"/>
                </a:solidFill>
              </a:rPr>
              <a:t>. </a:t>
            </a:r>
          </a:p>
          <a:p>
            <a:pPr marL="342900" indent="-342900" algn="l" rtl="0">
              <a:buFont typeface="Arial" panose="020B0604020202020204" pitchFamily="34" charset="0"/>
              <a:buChar char="•"/>
            </a:pPr>
            <a:r>
              <a:rPr lang="fr-FR" sz="1600">
                <a:solidFill>
                  <a:srgbClr val="000000"/>
                </a:solidFill>
              </a:rPr>
              <a:t>Pour les routes locales IPv4, la longueur du préfixe est /32 et pour les routes locales IPv6, la longueur du préfixe est /128. Cela signifie que l'adresse IP de destination du paquet doit correspondre à tous les bits de la route locale pour que cette route soit une correspondance. L'objectif de la route locale est de déterminer efficacement le moment où elle reçoit un paquet pour l'interface au lieu d'un paquet qui doit être transmis.</a:t>
            </a:r>
          </a:p>
        </p:txBody>
      </p:sp>
    </p:spTree>
    <p:extLst>
      <p:ext uri="{BB962C8B-B14F-4D97-AF65-F5344CB8AC3E}">
        <p14:creationId xmlns:p14="http://schemas.microsoft.com/office/powerpoint/2010/main" xmlns:c15="http://schemas.microsoft.com/office/drawing/2012/chart" xmlns:c="http://schemas.openxmlformats.org/drawingml/2006/chart" xmlns="" val="3792006124"/>
      </p:ext>
    </p:extLst>
  </p:cSld>
  <p:clrMapOvr>
    <a:masterClrMapping/>
  </p:clrMapOvr>
  <mc:AlternateContent xmlns:mc="http://schemas.openxmlformats.org/markup-compatibility/2006">
    <mc:Choice xmlns:p14="http://schemas.microsoft.com/office/powerpoint/2010/main" xmlns:c15="http://schemas.microsoft.com/office/drawing/2012/chart" xmlns:c="http://schemas.openxmlformats.org/drawingml/2006/chart" xmlns=""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r>
              <a:rPr lang="fr-FR" sz="1600"/>
              <a:t>Table de routage IP</a:t>
            </a:r>
            <a:r>
              <a:rPr lang="en-US" dirty="0"/>
              <a:t/>
            </a:r>
            <a:br>
              <a:rPr lang="en-US" dirty="0"/>
            </a:br>
            <a:r>
              <a:rPr lang="fr-FR" sz="2400"/>
              <a:t>Routes statiques</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B10619B1-AF5C-CC48-BC15-9A2A5E5E83AC}"/>
              </a:ext>
            </a:extLst>
          </p:cNvPr>
          <p:cNvSpPr>
            <a:spLocks noGrp="1"/>
          </p:cNvSpPr>
          <p:nvPr>
            <p:ph idx="1"/>
          </p:nvPr>
        </p:nvSpPr>
        <p:spPr>
          <a:xfrm>
            <a:off x="474662" y="731837"/>
            <a:ext cx="8280057" cy="3689897"/>
          </a:xfrm>
        </p:spPr>
        <p:txBody>
          <a:bodyPr/>
          <a:lstStyle/>
          <a:p>
            <a:pPr marL="0" indent="0" algn="l" rtl="0"/>
            <a:r>
              <a:rPr lang="fr-FR" sz="1600">
                <a:solidFill>
                  <a:srgbClr val="000000"/>
                </a:solidFill>
              </a:rPr>
              <a:t>Une fois les interfaces connectées directement configurées et ajoutées à la table de routage, le routage statique ou dynamique peut être mis en œuvre pour accéder aux réseaux à distance. Les routes statiques sont configurées manuellement. Elles définissent un chemin explicite entre deux périphériques réseau. Ils ne sont pas automatiquement mis à jour et doivent être reconfigurés manuellement si la topologie du réseau change. </a:t>
            </a:r>
          </a:p>
          <a:p>
            <a:pPr marL="0" indent="0" algn="l"/>
            <a:endParaRPr lang="en-US" sz="1600" dirty="0">
              <a:solidFill>
                <a:srgbClr val="000000"/>
              </a:solidFill>
            </a:endParaRPr>
          </a:p>
          <a:p>
            <a:pPr marL="0" indent="0" algn="l" rtl="0"/>
            <a:r>
              <a:rPr lang="fr-FR" sz="1600">
                <a:solidFill>
                  <a:srgbClr val="000000"/>
                </a:solidFill>
              </a:rPr>
              <a:t>Le routage statique a trois fonctions principales :</a:t>
            </a:r>
          </a:p>
          <a:p>
            <a:pPr marL="415985" lvl="1" indent="-342900" rtl="0"/>
            <a:r>
              <a:rPr lang="fr-FR" sz="1600">
                <a:solidFill>
                  <a:srgbClr val="000000"/>
                </a:solidFill>
              </a:rPr>
              <a:t>Il facilite la maintenance des tables de routage dans les réseaux de petite taille qui ne sont pas amenés à se développer de manière significative.</a:t>
            </a:r>
          </a:p>
          <a:p>
            <a:pPr marL="415985" lvl="1" indent="-342900" rtl="0"/>
            <a:r>
              <a:rPr lang="fr-FR" sz="1600">
                <a:solidFill>
                  <a:srgbClr val="000000"/>
                </a:solidFill>
              </a:rPr>
              <a:t>Utiliser une seule route par défaut pour représenter un chemin vers tout réseau ne présentant aucune correspondance plus spécifique avec une autre route figurant dans la table de routage. Les routes par défaut sont utilisées pour envoyer du trafic vers toute destination au-delà du routeur ascendant.</a:t>
            </a:r>
          </a:p>
          <a:p>
            <a:pPr marL="415985" lvl="1" indent="-342900" rtl="0"/>
            <a:r>
              <a:rPr lang="fr-FR" sz="1600">
                <a:solidFill>
                  <a:srgbClr val="000000"/>
                </a:solidFill>
              </a:rPr>
              <a:t>Il assure le routage entre les réseaux d'extrémité. Un réseau d'extrémité est un réseau accessible par une seule route, et le routeur a un seul voisin</a:t>
            </a:r>
          </a:p>
        </p:txBody>
      </p:sp>
    </p:spTree>
    <p:extLst>
      <p:ext uri="{BB962C8B-B14F-4D97-AF65-F5344CB8AC3E}">
        <p14:creationId xmlns:p14="http://schemas.microsoft.com/office/powerpoint/2010/main" xmlns:c15="http://schemas.microsoft.com/office/drawing/2012/chart" xmlns:c="http://schemas.openxmlformats.org/drawingml/2006/chart" xmlns="" val="3035995878"/>
      </p:ext>
    </p:extLst>
  </p:cSld>
  <p:clrMapOvr>
    <a:masterClrMapping/>
  </p:clrMapOvr>
  <mc:AlternateContent xmlns:mc="http://schemas.openxmlformats.org/markup-compatibility/2006">
    <mc:Choice xmlns:p14="http://schemas.microsoft.com/office/powerpoint/2010/main" xmlns:c15="http://schemas.microsoft.com/office/drawing/2012/chart" xmlns:c="http://schemas.openxmlformats.org/drawingml/2006/chart"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xmlns:c15="http://schemas.microsoft.com/office/drawing/2012/chart" xmlns:c="http://schemas.openxmlformats.org/drawingml/2006/chart" xmlns="" id="{2D10C50B-ED86-4E5D-BD0F-658911DFEF9B}"/>
              </a:ext>
            </a:extLst>
          </p:cNvPr>
          <p:cNvSpPr>
            <a:spLocks noGrp="1"/>
          </p:cNvSpPr>
          <p:nvPr>
            <p:ph type="title"/>
          </p:nvPr>
        </p:nvSpPr>
        <p:spPr>
          <a:xfrm>
            <a:off x="0" y="-15285"/>
            <a:ext cx="9144000" cy="757238"/>
          </a:xfrm>
        </p:spPr>
        <p:txBody>
          <a:bodyPr/>
          <a:lstStyle/>
          <a:p>
            <a:pPr rtl="0"/>
            <a:r>
              <a:rPr lang="fr-FR"/>
              <a:t>What to Expect in this Module (Cont.)</a:t>
            </a:r>
          </a:p>
        </p:txBody>
      </p:sp>
      <p:sp>
        <p:nvSpPr>
          <p:cNvPr id="6" name="Content Placeholder 1">
            <a:extLst>
              <a:ext uri="{FF2B5EF4-FFF2-40B4-BE49-F238E27FC236}">
                <a16:creationId xmlns:a16="http://schemas.microsoft.com/office/drawing/2014/main" xmlns:c15="http://schemas.microsoft.com/office/drawing/2012/chart" xmlns:c="http://schemas.openxmlformats.org/drawingml/2006/chart" xmlns="" id="{031D3D35-BC84-421A-A5F0-48081A310F8E}"/>
              </a:ext>
            </a:extLst>
          </p:cNvPr>
          <p:cNvSpPr txBox="1">
            <a:spLocks/>
          </p:cNvSpPr>
          <p:nvPr/>
        </p:nvSpPr>
        <p:spPr bwMode="auto">
          <a:xfrm>
            <a:off x="106756" y="668963"/>
            <a:ext cx="8853286" cy="346366"/>
          </a:xfrm>
          <a:prstGeom prst="rect">
            <a:avLst/>
          </a:prstGeom>
          <a:noFill/>
          <a:ln>
            <a:noFill/>
          </a:ln>
          <a:extLst>
            <a:ext uri="{909E8E84-426E-40DD-AFC4-6F175D3DCCD1}">
              <a14:hiddenFill xmlns:a14="http://schemas.microsoft.com/office/drawing/2010/main" xmlns:c15="http://schemas.microsoft.com/office/drawing/2012/chart" xmlns:c="http://schemas.openxmlformats.org/drawingml/2006/chart" xmlns="">
                <a:solidFill>
                  <a:srgbClr val="FFFFFF"/>
                </a:solidFill>
              </a14:hiddenFill>
            </a:ext>
            <a:ext uri="{91240B29-F687-4F45-9708-019B960494DF}">
              <a14:hiddenLine xmlns:a14="http://schemas.microsoft.com/office/drawing/2010/main" xmlns:c15="http://schemas.microsoft.com/office/drawing/2012/chart" xmlns:c="http://schemas.openxmlformats.org/drawingml/2006/chart" xmlns=""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rtl="0"/>
            <a:r>
              <a:rPr lang="fr-FR"/>
              <a:t>To facilitate learning, the following features may be included in this module:</a:t>
            </a:r>
          </a:p>
          <a:p>
            <a:pPr marL="0" indent="0">
              <a:buNone/>
            </a:pPr>
            <a:endParaRPr lang="en-US" dirty="0"/>
          </a:p>
          <a:p>
            <a:pPr marL="0" indent="0">
              <a:buFont typeface="Wingdings" panose="05000000000000000000" pitchFamily="2" charset="2"/>
              <a:buNone/>
            </a:pPr>
            <a:endParaRPr lang="en-US" dirty="0"/>
          </a:p>
        </p:txBody>
      </p:sp>
      <p:graphicFrame>
        <p:nvGraphicFramePr>
          <p:cNvPr id="4" name="Content Placeholder 3">
            <a:extLst>
              <a:ext uri="{FF2B5EF4-FFF2-40B4-BE49-F238E27FC236}">
                <a16:creationId xmlns:a16="http://schemas.microsoft.com/office/drawing/2014/main" xmlns:c15="http://schemas.microsoft.com/office/drawing/2012/chart" xmlns:c="http://schemas.openxmlformats.org/drawingml/2006/chart" xmlns="" id="{DDD52CCD-9D1E-4CC4-815A-A5967A0831D9}"/>
              </a:ext>
            </a:extLst>
          </p:cNvPr>
          <p:cNvGraphicFramePr>
            <a:graphicFrameLocks noGrp="1"/>
          </p:cNvGraphicFramePr>
          <p:nvPr>
            <p:ph idx="1"/>
            <p:extLst/>
          </p:nvPr>
        </p:nvGraphicFramePr>
        <p:xfrm>
          <a:off x="106756" y="1279280"/>
          <a:ext cx="8595235" cy="1950720"/>
        </p:xfrm>
        <a:graphic>
          <a:graphicData uri="http://schemas.openxmlformats.org/drawingml/2006/table">
            <a:tbl>
              <a:tblPr firstRow="1" bandRow="1">
                <a:tableStyleId>{5C22544A-7EE6-4342-B048-85BDC9FD1C3A}</a:tableStyleId>
              </a:tblPr>
              <a:tblGrid>
                <a:gridCol w="2178265">
                  <a:extLst>
                    <a:ext uri="{9D8B030D-6E8A-4147-A177-3AD203B41FA5}">
                      <a16:colId xmlns:a16="http://schemas.microsoft.com/office/drawing/2014/main" xmlns:c15="http://schemas.microsoft.com/office/drawing/2012/chart" xmlns:c="http://schemas.openxmlformats.org/drawingml/2006/chart" xmlns="" val="3215831619"/>
                    </a:ext>
                  </a:extLst>
                </a:gridCol>
                <a:gridCol w="6416970">
                  <a:extLst>
                    <a:ext uri="{9D8B030D-6E8A-4147-A177-3AD203B41FA5}">
                      <a16:colId xmlns:a16="http://schemas.microsoft.com/office/drawing/2014/main" xmlns:c15="http://schemas.microsoft.com/office/drawing/2012/chart" xmlns:c="http://schemas.openxmlformats.org/drawingml/2006/chart" xmlns="" val="276475465"/>
                    </a:ext>
                  </a:extLst>
                </a:gridCol>
              </a:tblGrid>
              <a:tr h="265091">
                <a:tc>
                  <a:txBody>
                    <a:bodyPr/>
                    <a:lstStyle/>
                    <a:p>
                      <a:pPr algn="l" rtl="0" fontAlgn="b"/>
                      <a:r>
                        <a:rPr lang="fr-FR" sz="1400" b="1" i="0" u="none" strike="noStrike">
                          <a:solidFill>
                            <a:schemeClr val="bg1"/>
                          </a:solidFill>
                          <a:effectLst/>
                          <a:latin typeface="+mn-lt"/>
                        </a:rPr>
                        <a:t>Feature</a:t>
                      </a:r>
                    </a:p>
                  </a:txBody>
                  <a:tcPr marL="9525" marR="9525" marT="9525" marB="0" anchor="b"/>
                </a:tc>
                <a:tc>
                  <a:txBody>
                    <a:bodyPr/>
                    <a:lstStyle/>
                    <a:p>
                      <a:pPr rtl="0"/>
                      <a:r>
                        <a:rPr lang="fr-FR"/>
                        <a:t>Description</a:t>
                      </a:r>
                    </a:p>
                  </a:txBody>
                  <a:tcPr/>
                </a:tc>
                <a:extLst>
                  <a:ext uri="{0D108BD9-81ED-4DB2-BD59-A6C34878D82A}">
                    <a16:rowId xmlns:a16="http://schemas.microsoft.com/office/drawing/2014/main" xmlns:c15="http://schemas.microsoft.com/office/drawing/2012/chart" xmlns:c="http://schemas.openxmlformats.org/drawingml/2006/chart" xmlns="" val="3768427975"/>
                  </a:ext>
                </a:extLst>
              </a:tr>
              <a:tr h="265091">
                <a:tc>
                  <a:txBody>
                    <a:bodyPr/>
                    <a:lstStyle/>
                    <a:p>
                      <a:pPr algn="l" rtl="0" fontAlgn="b"/>
                      <a:r>
                        <a:rPr lang="fr-FR" sz="1400" b="0" i="0" u="none" strike="noStrike">
                          <a:solidFill>
                            <a:srgbClr val="000000"/>
                          </a:solidFill>
                          <a:effectLst/>
                          <a:latin typeface="+mn-lt"/>
                        </a:rPr>
                        <a:t>Hands-On Labs</a:t>
                      </a:r>
                    </a:p>
                  </a:txBody>
                  <a:tcPr marL="9525" marR="9525" marT="9525" marB="0" anchor="b"/>
                </a:tc>
                <a:tc>
                  <a:txBody>
                    <a:bodyPr/>
                    <a:lstStyle/>
                    <a:p>
                      <a:pPr rtl="0"/>
                      <a:r>
                        <a:rPr lang="fr-FR"/>
                        <a:t>Labs designed for working with physical equipment.</a:t>
                      </a:r>
                    </a:p>
                  </a:txBody>
                  <a:tcPr/>
                </a:tc>
                <a:extLst>
                  <a:ext uri="{0D108BD9-81ED-4DB2-BD59-A6C34878D82A}">
                    <a16:rowId xmlns:a16="http://schemas.microsoft.com/office/drawing/2014/main" xmlns:c15="http://schemas.microsoft.com/office/drawing/2012/chart" xmlns:c="http://schemas.openxmlformats.org/drawingml/2006/chart" xmlns="" val="2258594367"/>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fr-FR" sz="1400" b="0" i="0" u="none" strike="noStrike">
                          <a:solidFill>
                            <a:srgbClr val="000000"/>
                          </a:solidFill>
                          <a:effectLst/>
                          <a:latin typeface="+mn-lt"/>
                        </a:rPr>
                        <a:t>Class Activities</a:t>
                      </a:r>
                    </a:p>
                    <a:p>
                      <a:pPr algn="l" fontAlgn="b"/>
                      <a:endParaRPr lang="en-US" sz="1400" b="0" i="0" u="none" strike="noStrike" dirty="0">
                        <a:solidFill>
                          <a:srgbClr val="000000"/>
                        </a:solidFill>
                        <a:effectLst/>
                        <a:latin typeface="+mn-lt"/>
                      </a:endParaRPr>
                    </a:p>
                  </a:txBody>
                  <a:tcPr marL="9525" marR="9525" marT="9525" marB="0" anchor="b"/>
                </a:tc>
                <a:tc>
                  <a:txBody>
                    <a:bodyPr/>
                    <a:lstStyle/>
                    <a:p>
                      <a:pPr rtl="0"/>
                      <a:r>
                        <a:rPr lang="fr-FR"/>
                        <a:t>These are found on the Instructor Resources page. Class Activities are designed to facilitate learning, class discussion, and collaboration.</a:t>
                      </a:r>
                    </a:p>
                  </a:txBody>
                  <a:tcPr/>
                </a:tc>
                <a:extLst>
                  <a:ext uri="{0D108BD9-81ED-4DB2-BD59-A6C34878D82A}">
                    <a16:rowId xmlns:a16="http://schemas.microsoft.com/office/drawing/2014/main" xmlns:c15="http://schemas.microsoft.com/office/drawing/2012/chart" xmlns:c="http://schemas.openxmlformats.org/drawingml/2006/chart" xmlns="" val="1125566603"/>
                  </a:ext>
                </a:extLst>
              </a:tr>
              <a:tr h="265091">
                <a:tc>
                  <a:txBody>
                    <a:bodyPr/>
                    <a:lstStyle/>
                    <a:p>
                      <a:pPr algn="l" rtl="0" fontAlgn="b"/>
                      <a:r>
                        <a:rPr lang="fr-FR" sz="1400" b="0" i="0" u="none" strike="noStrike">
                          <a:solidFill>
                            <a:srgbClr val="000000"/>
                          </a:solidFill>
                          <a:effectLst/>
                          <a:latin typeface="+mn-lt"/>
                        </a:rPr>
                        <a:t>Module Quizzes</a:t>
                      </a:r>
                    </a:p>
                  </a:txBody>
                  <a:tcPr marL="9525" marR="9525" marT="9525" marB="0" anchor="b"/>
                </a:tc>
                <a:tc>
                  <a:txBody>
                    <a:bodyPr/>
                    <a:lstStyle/>
                    <a:p>
                      <a:pPr rtl="0"/>
                      <a:r>
                        <a:rPr lang="fr-FR"/>
                        <a:t>Self-assessments that integrate concepts and skills learned throughout the series of topics presented in the module.</a:t>
                      </a:r>
                    </a:p>
                  </a:txBody>
                  <a:tcPr/>
                </a:tc>
                <a:extLst>
                  <a:ext uri="{0D108BD9-81ED-4DB2-BD59-A6C34878D82A}">
                    <a16:rowId xmlns:a16="http://schemas.microsoft.com/office/drawing/2014/main" xmlns:c15="http://schemas.microsoft.com/office/drawing/2012/chart" xmlns:c="http://schemas.openxmlformats.org/drawingml/2006/chart" xmlns="" val="831502776"/>
                  </a:ext>
                </a:extLst>
              </a:tr>
              <a:tr h="265091">
                <a:tc>
                  <a:txBody>
                    <a:bodyPr/>
                    <a:lstStyle/>
                    <a:p>
                      <a:pPr algn="l" rtl="0" fontAlgn="b"/>
                      <a:r>
                        <a:rPr lang="fr-FR" sz="1400" b="0" i="0" u="none" strike="noStrike">
                          <a:solidFill>
                            <a:srgbClr val="000000"/>
                          </a:solidFill>
                          <a:effectLst/>
                          <a:latin typeface="+mn-lt"/>
                        </a:rPr>
                        <a:t>Module Summary</a:t>
                      </a:r>
                    </a:p>
                  </a:txBody>
                  <a:tcPr marL="9525" marR="9525" marT="9525" marB="0" anchor="b"/>
                </a:tc>
                <a:tc>
                  <a:txBody>
                    <a:bodyPr/>
                    <a:lstStyle/>
                    <a:p>
                      <a:pPr rtl="0"/>
                      <a:r>
                        <a:rPr lang="fr-FR"/>
                        <a:t>Briefly recaps module content.</a:t>
                      </a:r>
                    </a:p>
                  </a:txBody>
                  <a:tcPr/>
                </a:tc>
                <a:extLst>
                  <a:ext uri="{0D108BD9-81ED-4DB2-BD59-A6C34878D82A}">
                    <a16:rowId xmlns:a16="http://schemas.microsoft.com/office/drawing/2014/main" xmlns:c15="http://schemas.microsoft.com/office/drawing/2012/chart" xmlns:c="http://schemas.openxmlformats.org/drawingml/2006/chart" xmlns="" val="2267046280"/>
                  </a:ext>
                </a:extLst>
              </a:tr>
            </a:tbl>
          </a:graphicData>
        </a:graphic>
      </p:graphicFrame>
    </p:spTree>
    <p:custDataLst>
      <p:tags r:id="rId1"/>
    </p:custDataLst>
    <p:extLst>
      <p:ext uri="{BB962C8B-B14F-4D97-AF65-F5344CB8AC3E}">
        <p14:creationId xmlns:p14="http://schemas.microsoft.com/office/powerpoint/2010/main" xmlns:c15="http://schemas.microsoft.com/office/drawing/2012/chart" xmlns:c="http://schemas.openxmlformats.org/drawingml/2006/chart" xmlns="" val="173605805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r>
              <a:rPr lang="fr-FR" sz="1600"/>
              <a:t>Table de routage IP</a:t>
            </a:r>
            <a:r>
              <a:rPr lang="en-US" dirty="0"/>
              <a:t/>
            </a:r>
            <a:br>
              <a:rPr lang="en-US" dirty="0"/>
            </a:br>
            <a:r>
              <a:rPr lang="fr-FR" sz="2400"/>
              <a:t>Routes statiques dans la table de routage IP</a:t>
            </a:r>
          </a:p>
        </p:txBody>
      </p:sp>
      <p:sp>
        <p:nvSpPr>
          <p:cNvPr id="8" name="Rectangle 7">
            <a:extLst>
              <a:ext uri="{FF2B5EF4-FFF2-40B4-BE49-F238E27FC236}">
                <a16:creationId xmlns:a16="http://schemas.microsoft.com/office/drawing/2014/main" xmlns:c15="http://schemas.microsoft.com/office/drawing/2012/chart" xmlns:c="http://schemas.openxmlformats.org/drawingml/2006/chart" xmlns="" id="{6053E92F-A16D-E04E-9FBC-8D469B0F8F38}"/>
              </a:ext>
            </a:extLst>
          </p:cNvPr>
          <p:cNvSpPr/>
          <p:nvPr/>
        </p:nvSpPr>
        <p:spPr>
          <a:xfrm>
            <a:off x="134224" y="731837"/>
            <a:ext cx="8508976" cy="830997"/>
          </a:xfrm>
          <a:prstGeom prst="rect">
            <a:avLst/>
          </a:prstGeom>
        </p:spPr>
        <p:txBody>
          <a:bodyPr wrap="square">
            <a:spAutoFit/>
          </a:bodyPr>
          <a:lstStyle/>
          <a:p>
            <a:pPr rtl="0"/>
            <a:r>
              <a:rPr lang="fr-FR" sz="1600">
                <a:solidFill>
                  <a:srgbClr val="000000"/>
                </a:solidFill>
                <a:latin typeface="+mn-lt"/>
              </a:rPr>
              <a:t>La topologie de la figure est simplifiée pour afficher un seul réseau local connecté à chaque routeur. La figure montre les routes statiques IPv4 et IPv6 configurées sur R1 pour atteindre les réseaux 10.0.4.0/24 et 2001:db8:acad:4::/64 sur R2. </a:t>
            </a:r>
          </a:p>
        </p:txBody>
      </p:sp>
      <p:pic>
        <p:nvPicPr>
          <p:cNvPr id="7" name="Content Placeholder 6">
            <a:extLst>
              <a:ext uri="{FF2B5EF4-FFF2-40B4-BE49-F238E27FC236}">
                <a16:creationId xmlns:a16="http://schemas.microsoft.com/office/drawing/2014/main" xmlns:c15="http://schemas.microsoft.com/office/drawing/2012/chart" xmlns:c="http://schemas.openxmlformats.org/drawingml/2006/chart" xmlns="" id="{1E3EFDD8-B941-974C-A1B0-B664720591A8}"/>
              </a:ext>
            </a:extLst>
          </p:cNvPr>
          <p:cNvPicPr>
            <a:picLocks noGrp="1" noChangeAspect="1"/>
          </p:cNvPicPr>
          <p:nvPr>
            <p:ph idx="1"/>
          </p:nvPr>
        </p:nvPicPr>
        <p:blipFill>
          <a:blip r:embed="rId3"/>
          <a:stretch>
            <a:fillRect/>
          </a:stretch>
        </p:blipFill>
        <p:spPr>
          <a:xfrm>
            <a:off x="1505150" y="1695330"/>
            <a:ext cx="5930611" cy="3055467"/>
          </a:xfrm>
        </p:spPr>
      </p:pic>
    </p:spTree>
    <p:extLst>
      <p:ext uri="{BB962C8B-B14F-4D97-AF65-F5344CB8AC3E}">
        <p14:creationId xmlns:p14="http://schemas.microsoft.com/office/powerpoint/2010/main" xmlns:c15="http://schemas.microsoft.com/office/drawing/2012/chart" xmlns:c="http://schemas.openxmlformats.org/drawingml/2006/chart" xmlns="" val="2348598340"/>
      </p:ext>
    </p:extLst>
  </p:cSld>
  <p:clrMapOvr>
    <a:masterClrMapping/>
  </p:clrMapOvr>
  <mc:AlternateContent xmlns:mc="http://schemas.openxmlformats.org/markup-compatibility/2006">
    <mc:Choice xmlns:p14="http://schemas.microsoft.com/office/powerpoint/2010/main" xmlns:c15="http://schemas.microsoft.com/office/drawing/2012/chart" xmlns:c="http://schemas.openxmlformats.org/drawingml/2006/chart" xmlns=""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r>
              <a:rPr lang="fr-FR" sz="1600"/>
              <a:t>Table de routage IP</a:t>
            </a:r>
            <a:r>
              <a:rPr lang="en-US" dirty="0"/>
              <a:t/>
            </a:r>
            <a:br>
              <a:rPr lang="en-US" dirty="0"/>
            </a:br>
            <a:r>
              <a:rPr lang="fr-FR" sz="2400"/>
              <a:t>Protocoles de routage dynamique</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A9DF5D18-81FC-324C-8230-7F71BC241764}"/>
              </a:ext>
            </a:extLst>
          </p:cNvPr>
          <p:cNvSpPr>
            <a:spLocks noGrp="1"/>
          </p:cNvSpPr>
          <p:nvPr>
            <p:ph idx="1"/>
          </p:nvPr>
        </p:nvSpPr>
        <p:spPr>
          <a:xfrm>
            <a:off x="474662" y="731837"/>
            <a:ext cx="8280057" cy="3689897"/>
          </a:xfrm>
        </p:spPr>
        <p:txBody>
          <a:bodyPr/>
          <a:lstStyle/>
          <a:p>
            <a:pPr marL="0" indent="0" algn="l" rtl="0"/>
            <a:r>
              <a:rPr lang="fr-FR" sz="1600">
                <a:solidFill>
                  <a:srgbClr val="000000"/>
                </a:solidFill>
              </a:rPr>
              <a:t>Les protocoles de routage dynamique sont utilisés par les routeurs pour partager automatiquement des informations sur l’accessibilité et l’état des réseaux distants. Les protocoles de routage dynamique effectuent plusieurs tâches, notamment la détection de réseaux et la gestion des tables de routage.</a:t>
            </a:r>
          </a:p>
        </p:txBody>
      </p:sp>
      <p:pic>
        <p:nvPicPr>
          <p:cNvPr id="6" name="Picture 5">
            <a:extLst>
              <a:ext uri="{FF2B5EF4-FFF2-40B4-BE49-F238E27FC236}">
                <a16:creationId xmlns:a16="http://schemas.microsoft.com/office/drawing/2014/main" xmlns:c15="http://schemas.microsoft.com/office/drawing/2012/chart" xmlns:c="http://schemas.openxmlformats.org/drawingml/2006/chart" xmlns="" id="{AB5F6B5B-7070-AF43-A44F-4B802F5F3E33}"/>
              </a:ext>
            </a:extLst>
          </p:cNvPr>
          <p:cNvPicPr>
            <a:picLocks noChangeAspect="1"/>
          </p:cNvPicPr>
          <p:nvPr/>
        </p:nvPicPr>
        <p:blipFill>
          <a:blip r:embed="rId3"/>
          <a:stretch>
            <a:fillRect/>
          </a:stretch>
        </p:blipFill>
        <p:spPr>
          <a:xfrm>
            <a:off x="1792693" y="1828800"/>
            <a:ext cx="5558613" cy="3200252"/>
          </a:xfrm>
          <a:prstGeom prst="rect">
            <a:avLst/>
          </a:prstGeom>
        </p:spPr>
      </p:pic>
    </p:spTree>
    <p:extLst>
      <p:ext uri="{BB962C8B-B14F-4D97-AF65-F5344CB8AC3E}">
        <p14:creationId xmlns:p14="http://schemas.microsoft.com/office/powerpoint/2010/main" xmlns:c15="http://schemas.microsoft.com/office/drawing/2012/chart" xmlns:c="http://schemas.openxmlformats.org/drawingml/2006/chart" xmlns="" val="1541921520"/>
      </p:ext>
    </p:extLst>
  </p:cSld>
  <p:clrMapOvr>
    <a:masterClrMapping/>
  </p:clrMapOvr>
  <mc:AlternateContent xmlns:mc="http://schemas.openxmlformats.org/markup-compatibility/2006">
    <mc:Choice xmlns:p14="http://schemas.microsoft.com/office/powerpoint/2010/main" xmlns:c15="http://schemas.microsoft.com/office/drawing/2012/chart" xmlns:c="http://schemas.openxmlformats.org/drawingml/2006/chart" xmlns="" Requires="p14">
      <p:transition spd="med" p14:dur="7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r>
              <a:rPr lang="fr-FR" sz="1600"/>
              <a:t>Table de routage IP</a:t>
            </a:r>
            <a:r>
              <a:rPr lang="en-US" dirty="0"/>
              <a:t/>
            </a:r>
            <a:br>
              <a:rPr lang="en-US" dirty="0"/>
            </a:br>
            <a:r>
              <a:rPr lang="fr-FR" sz="2400"/>
              <a:t>Routes dynamiques dans la table de routage</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79DC7C86-866A-8040-B0BA-E18FF067CBD2}"/>
              </a:ext>
            </a:extLst>
          </p:cNvPr>
          <p:cNvSpPr>
            <a:spLocks noGrp="1"/>
          </p:cNvSpPr>
          <p:nvPr>
            <p:ph idx="1"/>
          </p:nvPr>
        </p:nvSpPr>
        <p:spPr>
          <a:xfrm>
            <a:off x="474662" y="731838"/>
            <a:ext cx="8280057" cy="1566746"/>
          </a:xfrm>
        </p:spPr>
        <p:txBody>
          <a:bodyPr/>
          <a:lstStyle/>
          <a:p>
            <a:pPr marL="0" indent="0" algn="l" rtl="0"/>
            <a:r>
              <a:rPr lang="fr-FR" sz="1600">
                <a:solidFill>
                  <a:srgbClr val="000000"/>
                </a:solidFill>
              </a:rPr>
              <a:t>OSPF est maintenant utilisé dans notre exemple de topologie pour apprendre dynamiquement tous les réseaux connectés à R1 et R2. Les entrées de la table de routage utilisent le code d'état </a:t>
            </a:r>
            <a:r>
              <a:rPr lang="fr-FR" sz="1600" b="1">
                <a:solidFill>
                  <a:srgbClr val="000000"/>
                </a:solidFill>
              </a:rPr>
              <a:t>O</a:t>
            </a:r>
            <a:r>
              <a:rPr lang="fr-FR" sz="1600">
                <a:solidFill>
                  <a:srgbClr val="000000"/>
                </a:solidFill>
              </a:rPr>
              <a:t> pour indiquer que l'itinéraire a été appris par le protocole de routage OSPF. Les deux entrées incluent également l'adresse IP du routeur de saut suivant, via </a:t>
            </a:r>
            <a:r>
              <a:rPr lang="fr-FR" sz="1600" i="1">
                <a:solidFill>
                  <a:srgbClr val="000000"/>
                </a:solidFill>
              </a:rPr>
              <a:t>l'adresse IP</a:t>
            </a:r>
            <a:r>
              <a:rPr lang="fr-FR" sz="1600">
                <a:solidFill>
                  <a:srgbClr val="000000"/>
                </a:solidFill>
              </a:rPr>
              <a:t>.</a:t>
            </a:r>
          </a:p>
          <a:p>
            <a:pPr marL="0" indent="0" algn="l" rtl="0"/>
            <a:r>
              <a:rPr lang="fr-FR" sz="1400" b="1">
                <a:solidFill>
                  <a:srgbClr val="000000"/>
                </a:solidFill>
              </a:rPr>
              <a:t>Remarque</a:t>
            </a:r>
            <a:r>
              <a:rPr lang="fr-FR" sz="1400">
                <a:solidFill>
                  <a:srgbClr val="000000"/>
                </a:solidFill>
              </a:rPr>
              <a:t> : les protocoles de routage IPv6 utilisent l'adresse lien-local du routeur de saut suivant. </a:t>
            </a:r>
          </a:p>
          <a:p>
            <a:pPr marL="0" indent="0" algn="l" rtl="0"/>
            <a:r>
              <a:rPr lang="fr-FR" sz="1400" b="1">
                <a:solidFill>
                  <a:srgbClr val="000000"/>
                </a:solidFill>
              </a:rPr>
              <a:t>Remarque</a:t>
            </a:r>
            <a:r>
              <a:rPr lang="fr-FR" sz="1400">
                <a:solidFill>
                  <a:srgbClr val="000000"/>
                </a:solidFill>
              </a:rPr>
              <a:t>: la configuration du routage OSPF pour IPv4 et IPv6 dépasse la portée de ce cours.</a:t>
            </a:r>
          </a:p>
          <a:p>
            <a:pPr marL="342900" indent="-342900" algn="l">
              <a:buFont typeface="Arial" panose="020B0604020202020204" pitchFamily="34" charset="0"/>
              <a:buChar char="•"/>
            </a:pPr>
            <a:endParaRPr lang="en-US" sz="1600" dirty="0">
              <a:solidFill>
                <a:srgbClr val="000000"/>
              </a:solidFill>
            </a:endParaRPr>
          </a:p>
        </p:txBody>
      </p:sp>
      <p:sp>
        <p:nvSpPr>
          <p:cNvPr id="7" name="Rectangle 6">
            <a:extLst>
              <a:ext uri="{FF2B5EF4-FFF2-40B4-BE49-F238E27FC236}">
                <a16:creationId xmlns:a16="http://schemas.microsoft.com/office/drawing/2014/main" xmlns:c15="http://schemas.microsoft.com/office/drawing/2012/chart" xmlns:c="http://schemas.openxmlformats.org/drawingml/2006/chart" xmlns="" id="{63D2D708-3CDE-B842-A84C-7F39B7973FD4}"/>
              </a:ext>
            </a:extLst>
          </p:cNvPr>
          <p:cNvSpPr/>
          <p:nvPr/>
        </p:nvSpPr>
        <p:spPr>
          <a:xfrm>
            <a:off x="1108524" y="2690037"/>
            <a:ext cx="6926952" cy="2354491"/>
          </a:xfrm>
          <a:prstGeom prst="rect">
            <a:avLst/>
          </a:prstGeom>
          <a:solidFill>
            <a:srgbClr val="000000"/>
          </a:solidFill>
        </p:spPr>
        <p:txBody>
          <a:bodyPr wrap="square">
            <a:spAutoFit/>
          </a:bodyPr>
          <a:lstStyle/>
          <a:p>
            <a:pPr rtl="0"/>
            <a:r>
              <a:rPr lang="fr-FR" sz="1050" dirty="0">
                <a:solidFill>
                  <a:schemeClr val="bg1"/>
                </a:solidFill>
                <a:latin typeface="Courier New" panose="02070309020205020404" pitchFamily="49" charset="0"/>
              </a:rPr>
              <a:t>R1# </a:t>
            </a:r>
            <a:r>
              <a:rPr lang="fr-FR" sz="1050" b="1" dirty="0">
                <a:solidFill>
                  <a:schemeClr val="bg1"/>
                </a:solidFill>
                <a:latin typeface="Courier New" panose="02070309020205020404" pitchFamily="49" charset="0"/>
              </a:rPr>
              <a:t>show </a:t>
            </a:r>
            <a:r>
              <a:rPr lang="fr-FR" sz="1050" b="1" dirty="0" err="1">
                <a:solidFill>
                  <a:schemeClr val="bg1"/>
                </a:solidFill>
                <a:latin typeface="Courier New" panose="02070309020205020404" pitchFamily="49" charset="0"/>
              </a:rPr>
              <a:t>ip</a:t>
            </a:r>
            <a:r>
              <a:rPr lang="fr-FR" sz="1050" b="1" dirty="0">
                <a:solidFill>
                  <a:schemeClr val="bg1"/>
                </a:solidFill>
                <a:latin typeface="Courier New" panose="02070309020205020404" pitchFamily="49" charset="0"/>
              </a:rPr>
              <a:t> route</a:t>
            </a:r>
            <a:r>
              <a:rPr lang="fr-FR" sz="1050" dirty="0">
                <a:solidFill>
                  <a:schemeClr val="bg1"/>
                </a:solidFill>
                <a:latin typeface="Courier New" panose="02070309020205020404" pitchFamily="49" charset="0"/>
              </a:rPr>
              <a:t> </a:t>
            </a:r>
          </a:p>
          <a:p>
            <a:pPr rtl="0"/>
            <a:r>
              <a:rPr lang="fr-FR" sz="1050" dirty="0">
                <a:solidFill>
                  <a:schemeClr val="bg1"/>
                </a:solidFill>
                <a:latin typeface="Courier New" panose="02070309020205020404" pitchFamily="49" charset="0"/>
              </a:rPr>
              <a:t>Codes: L - local, C - </a:t>
            </a:r>
            <a:r>
              <a:rPr lang="fr-FR" sz="1050" dirty="0" err="1">
                <a:solidFill>
                  <a:schemeClr val="bg1"/>
                </a:solidFill>
                <a:latin typeface="Courier New" panose="02070309020205020404" pitchFamily="49" charset="0"/>
              </a:rPr>
              <a:t>connected</a:t>
            </a:r>
            <a:r>
              <a:rPr lang="fr-FR" sz="1050" dirty="0">
                <a:solidFill>
                  <a:schemeClr val="bg1"/>
                </a:solidFill>
                <a:latin typeface="Courier New" panose="02070309020205020404" pitchFamily="49" charset="0"/>
              </a:rPr>
              <a:t>, S - </a:t>
            </a:r>
            <a:r>
              <a:rPr lang="fr-FR" sz="1050" dirty="0" err="1">
                <a:solidFill>
                  <a:schemeClr val="bg1"/>
                </a:solidFill>
                <a:latin typeface="Courier New" panose="02070309020205020404" pitchFamily="49" charset="0"/>
              </a:rPr>
              <a:t>static</a:t>
            </a:r>
            <a:r>
              <a:rPr lang="fr-FR" sz="1050" dirty="0">
                <a:solidFill>
                  <a:schemeClr val="bg1"/>
                </a:solidFill>
                <a:latin typeface="Courier New" panose="02070309020205020404" pitchFamily="49" charset="0"/>
              </a:rPr>
              <a:t>, R - RIP, M - mobile, B - BGP D - EIGRP, EX - EIGRP </a:t>
            </a:r>
            <a:r>
              <a:rPr lang="fr-FR" sz="1050" dirty="0" err="1">
                <a:solidFill>
                  <a:schemeClr val="bg1"/>
                </a:solidFill>
                <a:latin typeface="Courier New" panose="02070309020205020404" pitchFamily="49" charset="0"/>
              </a:rPr>
              <a:t>external</a:t>
            </a:r>
            <a:r>
              <a:rPr lang="fr-FR" sz="1050" dirty="0">
                <a:solidFill>
                  <a:schemeClr val="bg1"/>
                </a:solidFill>
                <a:latin typeface="Courier New" panose="02070309020205020404" pitchFamily="49" charset="0"/>
              </a:rPr>
              <a:t>, </a:t>
            </a:r>
            <a:r>
              <a:rPr lang="fr-FR" sz="1050" dirty="0">
                <a:solidFill>
                  <a:srgbClr val="FFFF00"/>
                </a:solidFill>
                <a:latin typeface="Courier New" panose="02070309020205020404" pitchFamily="49" charset="0"/>
              </a:rPr>
              <a:t>O - OSPF</a:t>
            </a:r>
            <a:r>
              <a:rPr lang="fr-FR" sz="1050" dirty="0">
                <a:solidFill>
                  <a:schemeClr val="bg1"/>
                </a:solidFill>
                <a:latin typeface="Courier New" panose="02070309020205020404" pitchFamily="49" charset="0"/>
              </a:rPr>
              <a:t>, IA - OSPF inter area </a:t>
            </a:r>
          </a:p>
          <a:p>
            <a:pPr rtl="0"/>
            <a:r>
              <a:rPr lang="fr-FR" sz="1050" dirty="0">
                <a:solidFill>
                  <a:schemeClr val="bg1"/>
                </a:solidFill>
                <a:latin typeface="Courier New" panose="02070309020205020404" pitchFamily="49" charset="0"/>
              </a:rPr>
              <a:t>(output </a:t>
            </a:r>
            <a:r>
              <a:rPr lang="fr-FR" sz="1050" dirty="0" err="1">
                <a:solidFill>
                  <a:schemeClr val="bg1"/>
                </a:solidFill>
                <a:latin typeface="Courier New" panose="02070309020205020404" pitchFamily="49" charset="0"/>
              </a:rPr>
              <a:t>omitted</a:t>
            </a:r>
            <a:r>
              <a:rPr lang="fr-FR" sz="1050" dirty="0">
                <a:solidFill>
                  <a:schemeClr val="bg1"/>
                </a:solidFill>
                <a:latin typeface="Courier New" panose="02070309020205020404" pitchFamily="49" charset="0"/>
              </a:rPr>
              <a:t> for </a:t>
            </a:r>
            <a:r>
              <a:rPr lang="fr-FR" sz="1050" dirty="0" err="1">
                <a:solidFill>
                  <a:schemeClr val="bg1"/>
                </a:solidFill>
                <a:latin typeface="Courier New" panose="02070309020205020404" pitchFamily="49" charset="0"/>
              </a:rPr>
              <a:t>brevity</a:t>
            </a:r>
            <a:r>
              <a:rPr lang="fr-FR" sz="1050" dirty="0">
                <a:solidFill>
                  <a:schemeClr val="bg1"/>
                </a:solidFill>
                <a:latin typeface="Courier New" panose="02070309020205020404" pitchFamily="49" charset="0"/>
              </a:rPr>
              <a:t>) </a:t>
            </a:r>
          </a:p>
          <a:p>
            <a:pPr rtl="0"/>
            <a:r>
              <a:rPr lang="fr-FR" sz="1050" dirty="0">
                <a:solidFill>
                  <a:schemeClr val="bg1"/>
                </a:solidFill>
                <a:latin typeface="Courier New" panose="02070309020205020404" pitchFamily="49" charset="0"/>
              </a:rPr>
              <a:t>O 10.0.4.0/24 [110/50] via 10.0.3.2, 00:24:22, Serial0/1/1 </a:t>
            </a:r>
          </a:p>
          <a:p>
            <a:pPr rtl="0"/>
            <a:r>
              <a:rPr lang="fr-FR" sz="1050" dirty="0">
                <a:solidFill>
                  <a:schemeClr val="bg1"/>
                </a:solidFill>
                <a:latin typeface="Courier New" panose="02070309020205020404" pitchFamily="49" charset="0"/>
              </a:rPr>
              <a:t>O 10.0.5.0/24 [110/50] via 10.0.3.2, 00:24:15, Serial0/1/1 </a:t>
            </a:r>
          </a:p>
          <a:p>
            <a:pPr rtl="0"/>
            <a:r>
              <a:rPr lang="fr-FR" sz="1050" dirty="0">
                <a:solidFill>
                  <a:schemeClr val="bg1"/>
                </a:solidFill>
                <a:latin typeface="Courier New" panose="02070309020205020404" pitchFamily="49" charset="0"/>
              </a:rPr>
              <a:t>R1# </a:t>
            </a:r>
            <a:r>
              <a:rPr lang="fr-FR" sz="1050" b="1" dirty="0">
                <a:solidFill>
                  <a:schemeClr val="bg1"/>
                </a:solidFill>
                <a:latin typeface="Courier New" panose="02070309020205020404" pitchFamily="49" charset="0"/>
              </a:rPr>
              <a:t>show ipv6 route</a:t>
            </a:r>
            <a:r>
              <a:rPr lang="fr-FR" sz="1050" dirty="0">
                <a:solidFill>
                  <a:schemeClr val="bg1"/>
                </a:solidFill>
                <a:latin typeface="Courier New" panose="02070309020205020404" pitchFamily="49" charset="0"/>
              </a:rPr>
              <a:t> </a:t>
            </a:r>
          </a:p>
          <a:p>
            <a:pPr rtl="0"/>
            <a:r>
              <a:rPr lang="fr-FR" sz="1050" dirty="0">
                <a:solidFill>
                  <a:schemeClr val="bg1"/>
                </a:solidFill>
                <a:latin typeface="Courier New" panose="02070309020205020404" pitchFamily="49" charset="0"/>
              </a:rPr>
              <a:t>IPv6 </a:t>
            </a:r>
            <a:r>
              <a:rPr lang="fr-FR" sz="1050" dirty="0" err="1">
                <a:solidFill>
                  <a:schemeClr val="bg1"/>
                </a:solidFill>
                <a:latin typeface="Courier New" panose="02070309020205020404" pitchFamily="49" charset="0"/>
              </a:rPr>
              <a:t>Routing</a:t>
            </a:r>
            <a:r>
              <a:rPr lang="fr-FR" sz="1050" dirty="0">
                <a:solidFill>
                  <a:schemeClr val="bg1"/>
                </a:solidFill>
                <a:latin typeface="Courier New" panose="02070309020205020404" pitchFamily="49" charset="0"/>
              </a:rPr>
              <a:t> Table - default - 10 entries </a:t>
            </a:r>
          </a:p>
          <a:p>
            <a:pPr rtl="0"/>
            <a:r>
              <a:rPr lang="fr-FR" sz="1050" dirty="0">
                <a:solidFill>
                  <a:schemeClr val="bg1"/>
                </a:solidFill>
                <a:latin typeface="Courier New" panose="02070309020205020404" pitchFamily="49" charset="0"/>
              </a:rPr>
              <a:t>(Output </a:t>
            </a:r>
            <a:r>
              <a:rPr lang="fr-FR" sz="1050" dirty="0" err="1">
                <a:solidFill>
                  <a:schemeClr val="bg1"/>
                </a:solidFill>
                <a:latin typeface="Courier New" panose="02070309020205020404" pitchFamily="49" charset="0"/>
              </a:rPr>
              <a:t>omitted</a:t>
            </a:r>
            <a:r>
              <a:rPr lang="fr-FR" sz="1050" dirty="0">
                <a:solidFill>
                  <a:schemeClr val="bg1"/>
                </a:solidFill>
                <a:latin typeface="Courier New" panose="02070309020205020404" pitchFamily="49" charset="0"/>
              </a:rPr>
              <a:t>) </a:t>
            </a:r>
          </a:p>
          <a:p>
            <a:pPr rtl="0"/>
            <a:r>
              <a:rPr lang="fr-FR" sz="1050" dirty="0" err="1">
                <a:solidFill>
                  <a:schemeClr val="bg1"/>
                </a:solidFill>
                <a:latin typeface="Courier New" panose="02070309020205020404" pitchFamily="49" charset="0"/>
              </a:rPr>
              <a:t>NDr</a:t>
            </a:r>
            <a:r>
              <a:rPr lang="fr-FR" sz="1050" dirty="0">
                <a:solidFill>
                  <a:schemeClr val="bg1"/>
                </a:solidFill>
                <a:latin typeface="Courier New" panose="02070309020205020404" pitchFamily="49" charset="0"/>
              </a:rPr>
              <a:t> - </a:t>
            </a:r>
            <a:r>
              <a:rPr lang="fr-FR" sz="1050" dirty="0" err="1">
                <a:solidFill>
                  <a:schemeClr val="bg1"/>
                </a:solidFill>
                <a:latin typeface="Courier New" panose="02070309020205020404" pitchFamily="49" charset="0"/>
              </a:rPr>
              <a:t>Redirect</a:t>
            </a:r>
            <a:r>
              <a:rPr lang="fr-FR" sz="1050" dirty="0">
                <a:solidFill>
                  <a:schemeClr val="bg1"/>
                </a:solidFill>
                <a:latin typeface="Courier New" panose="02070309020205020404" pitchFamily="49" charset="0"/>
              </a:rPr>
              <a:t>, RL - RPL, </a:t>
            </a:r>
            <a:r>
              <a:rPr lang="fr-FR" sz="1050" dirty="0">
                <a:solidFill>
                  <a:srgbClr val="FFFF00"/>
                </a:solidFill>
                <a:latin typeface="Courier New" panose="02070309020205020404" pitchFamily="49" charset="0"/>
              </a:rPr>
              <a:t>O - OSPF Intra</a:t>
            </a:r>
            <a:r>
              <a:rPr lang="fr-FR" sz="1050" dirty="0">
                <a:solidFill>
                  <a:schemeClr val="bg1"/>
                </a:solidFill>
                <a:latin typeface="Courier New" panose="02070309020205020404" pitchFamily="49" charset="0"/>
              </a:rPr>
              <a:t>, OI - OSPF Inter </a:t>
            </a:r>
          </a:p>
          <a:p>
            <a:pPr rtl="0"/>
            <a:r>
              <a:rPr lang="fr-FR" sz="1050" dirty="0">
                <a:solidFill>
                  <a:schemeClr val="bg1"/>
                </a:solidFill>
                <a:latin typeface="Courier New" panose="02070309020205020404" pitchFamily="49" charset="0"/>
              </a:rPr>
              <a:t>O 2001:DB8:ACAD:4::/64 [110/50] </a:t>
            </a:r>
          </a:p>
          <a:p>
            <a:pPr rtl="0"/>
            <a:r>
              <a:rPr lang="fr-FR" sz="1050" dirty="0">
                <a:solidFill>
                  <a:schemeClr val="bg1"/>
                </a:solidFill>
                <a:latin typeface="Courier New" panose="02070309020205020404" pitchFamily="49" charset="0"/>
              </a:rPr>
              <a:t>   via FE80::2:C, Serial0/1/1 </a:t>
            </a:r>
          </a:p>
          <a:p>
            <a:pPr rtl="0"/>
            <a:r>
              <a:rPr lang="fr-FR" sz="1050" dirty="0">
                <a:solidFill>
                  <a:schemeClr val="bg1"/>
                </a:solidFill>
                <a:latin typeface="Courier New" panose="02070309020205020404" pitchFamily="49" charset="0"/>
              </a:rPr>
              <a:t>O 2001:DB8:ACAD:5::/64 [110/50] </a:t>
            </a:r>
          </a:p>
          <a:p>
            <a:pPr rtl="0"/>
            <a:r>
              <a:rPr lang="fr-FR" sz="1050" dirty="0">
                <a:solidFill>
                  <a:schemeClr val="bg1"/>
                </a:solidFill>
                <a:latin typeface="Courier New" panose="02070309020205020404" pitchFamily="49" charset="0"/>
              </a:rPr>
              <a:t>   via FE80::2:C, Serial0/1/1</a:t>
            </a:r>
          </a:p>
        </p:txBody>
      </p:sp>
    </p:spTree>
    <p:extLst>
      <p:ext uri="{BB962C8B-B14F-4D97-AF65-F5344CB8AC3E}">
        <p14:creationId xmlns:p14="http://schemas.microsoft.com/office/powerpoint/2010/main" xmlns:c15="http://schemas.microsoft.com/office/drawing/2012/chart" xmlns:c="http://schemas.openxmlformats.org/drawingml/2006/chart" xmlns="" val="3166429555"/>
      </p:ext>
    </p:extLst>
  </p:cSld>
  <p:clrMapOvr>
    <a:masterClrMapping/>
  </p:clrMapOvr>
  <mc:AlternateContent xmlns:mc="http://schemas.openxmlformats.org/markup-compatibility/2006">
    <mc:Choice xmlns:p14="http://schemas.microsoft.com/office/powerpoint/2010/main" xmlns:c15="http://schemas.microsoft.com/office/drawing/2012/chart" xmlns:c="http://schemas.openxmlformats.org/drawingml/2006/chart" xmlns="" Requires="p14">
      <p:transition spd="med" p14:dur="700">
        <p:fad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r>
              <a:rPr lang="fr-FR" sz="1600"/>
              <a:t>Table de routage IP</a:t>
            </a:r>
            <a:r>
              <a:rPr lang="en-US" dirty="0"/>
              <a:t/>
            </a:r>
            <a:br>
              <a:rPr lang="en-US" dirty="0"/>
            </a:br>
            <a:r>
              <a:rPr lang="fr-FR" sz="2400"/>
              <a:t>Route par défaut</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9CD8B795-8546-F040-893D-0B54C300792E}"/>
              </a:ext>
            </a:extLst>
          </p:cNvPr>
          <p:cNvSpPr>
            <a:spLocks noGrp="1"/>
          </p:cNvSpPr>
          <p:nvPr>
            <p:ph idx="1"/>
          </p:nvPr>
        </p:nvSpPr>
        <p:spPr>
          <a:xfrm>
            <a:off x="474662" y="731837"/>
            <a:ext cx="8280057" cy="3689897"/>
          </a:xfrm>
        </p:spPr>
        <p:txBody>
          <a:bodyPr/>
          <a:lstStyle/>
          <a:p>
            <a:pPr marL="0" indent="0" algn="l" rtl="0"/>
            <a:r>
              <a:rPr lang="fr-FR" sz="1600">
                <a:solidFill>
                  <a:srgbClr val="000000"/>
                </a:solidFill>
              </a:rPr>
              <a:t>La route par défaut spécifie un routeur de saut suivant à utiliser lorsque la table de routage ne contient pas de route spécifique correspondant à l'adresse IP de destination. Une route par défaut peut être soit une route statique, soit apprise automatiquement à partir d'un protocole de routage dynamique. Une route par défaut a une entrée d'itinéraire IPv4 0.0.0/0 ou une entrée d'itinéraire IPv6 de ::/0. Cela signifie que zéro ou aucun bit doit correspondre entre l'adresse IP de destination et l'itinéraire par défaut.</a:t>
            </a:r>
          </a:p>
          <a:p>
            <a:pPr marL="342900" indent="-342900" algn="l">
              <a:buFont typeface="Arial" panose="020B0604020202020204" pitchFamily="34" charset="0"/>
              <a:buChar char="•"/>
            </a:pPr>
            <a:endParaRPr lang="en-US" sz="1600" dirty="0">
              <a:solidFill>
                <a:srgbClr val="000000"/>
              </a:solidFill>
            </a:endParaRPr>
          </a:p>
        </p:txBody>
      </p:sp>
      <p:pic>
        <p:nvPicPr>
          <p:cNvPr id="8" name="Picture 7">
            <a:extLst>
              <a:ext uri="{FF2B5EF4-FFF2-40B4-BE49-F238E27FC236}">
                <a16:creationId xmlns:a16="http://schemas.microsoft.com/office/drawing/2014/main" xmlns:c15="http://schemas.microsoft.com/office/drawing/2012/chart" xmlns:c="http://schemas.openxmlformats.org/drawingml/2006/chart" xmlns="" id="{EB0D06F7-15E8-BE42-97F3-CECD28B10AB8}"/>
              </a:ext>
            </a:extLst>
          </p:cNvPr>
          <p:cNvPicPr>
            <a:picLocks noChangeAspect="1"/>
          </p:cNvPicPr>
          <p:nvPr/>
        </p:nvPicPr>
        <p:blipFill>
          <a:blip r:embed="rId3"/>
          <a:stretch>
            <a:fillRect/>
          </a:stretch>
        </p:blipFill>
        <p:spPr>
          <a:xfrm>
            <a:off x="1980296" y="2464307"/>
            <a:ext cx="4384896" cy="2378823"/>
          </a:xfrm>
          <a:prstGeom prst="rect">
            <a:avLst/>
          </a:prstGeom>
        </p:spPr>
      </p:pic>
    </p:spTree>
    <p:extLst>
      <p:ext uri="{BB962C8B-B14F-4D97-AF65-F5344CB8AC3E}">
        <p14:creationId xmlns:p14="http://schemas.microsoft.com/office/powerpoint/2010/main" xmlns:c15="http://schemas.microsoft.com/office/drawing/2012/chart" xmlns:c="http://schemas.openxmlformats.org/drawingml/2006/chart" xmlns="" val="2498969961"/>
      </p:ext>
    </p:extLst>
  </p:cSld>
  <p:clrMapOvr>
    <a:masterClrMapping/>
  </p:clrMapOvr>
  <mc:AlternateContent xmlns:mc="http://schemas.openxmlformats.org/markup-compatibility/2006">
    <mc:Choice xmlns:p14="http://schemas.microsoft.com/office/powerpoint/2010/main" xmlns:c15="http://schemas.microsoft.com/office/drawing/2012/chart" xmlns:c="http://schemas.openxmlformats.org/drawingml/2006/chart" xmlns="" Requires="p14">
      <p:transition spd="med" p14:dur="700">
        <p:fade/>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r>
              <a:rPr lang="fr-FR" sz="1600"/>
              <a:t>Table de routage IP</a:t>
            </a:r>
            <a:r>
              <a:rPr lang="en-US" dirty="0"/>
              <a:t/>
            </a:r>
            <a:br>
              <a:rPr lang="en-US" dirty="0"/>
            </a:br>
            <a:r>
              <a:rPr lang="fr-FR" sz="2400"/>
              <a:t>Structure d'une table de routage IPv4</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B3CEFD47-7C3F-B84B-A726-EB3A9D6CD44D}"/>
              </a:ext>
            </a:extLst>
          </p:cNvPr>
          <p:cNvSpPr>
            <a:spLocks noGrp="1"/>
          </p:cNvSpPr>
          <p:nvPr>
            <p:ph idx="1"/>
          </p:nvPr>
        </p:nvSpPr>
        <p:spPr>
          <a:xfrm>
            <a:off x="474662" y="731837"/>
            <a:ext cx="8280057" cy="3689897"/>
          </a:xfrm>
        </p:spPr>
        <p:txBody>
          <a:bodyPr/>
          <a:lstStyle/>
          <a:p>
            <a:pPr marL="0" indent="0" algn="l" rtl="0"/>
            <a:r>
              <a:rPr lang="fr-FR" sz="1600">
                <a:solidFill>
                  <a:srgbClr val="000000"/>
                </a:solidFill>
              </a:rPr>
              <a:t>IPv4 a été standardisé en utilisant l'architecture d'adressage classée désormais obsolète. La table de routage IPv4 est organisée à l'aide de cette même structure classée. Bien que le processus de recherche n'utilise plus de classes, la structure de la table de routage IPv4 reste conservée dans ce format.</a:t>
            </a:r>
          </a:p>
          <a:p>
            <a:pPr marL="0" indent="0" algn="l"/>
            <a:endParaRPr lang="en-US" sz="1600" dirty="0">
              <a:solidFill>
                <a:srgbClr val="000000"/>
              </a:solidFill>
            </a:endParaRPr>
          </a:p>
          <a:p>
            <a:pPr marL="0" indent="0" algn="l" rtl="0"/>
            <a:r>
              <a:rPr lang="fr-FR" sz="1600">
                <a:solidFill>
                  <a:srgbClr val="000000"/>
                </a:solidFill>
              </a:rPr>
              <a:t>Une entrée en retrait est appelée route enfant. Une entrée d'itinéraire est indentée si elle est le sous-réseau d'une adresse classée (réseau de classe A, B ou C). Les réseaux directement connectés seront toujours indentés (itinéraires enfants) car l'adresse locale de l'interface est toujours entrée dans la table de routage sous la forme /32. L'itinéraire enfant inclura la source de l'itinéraire et toutes les informations de transfert telles que l'adresse de saut suivant. L'adresse réseau classe de ce sous-réseau sera affichée au-dessus de l'entrée de route, moins indentée et sans code source. Il s'agit de la route parent.</a:t>
            </a:r>
          </a:p>
        </p:txBody>
      </p:sp>
    </p:spTree>
    <p:extLst>
      <p:ext uri="{BB962C8B-B14F-4D97-AF65-F5344CB8AC3E}">
        <p14:creationId xmlns:p14="http://schemas.microsoft.com/office/powerpoint/2010/main" xmlns:c15="http://schemas.microsoft.com/office/drawing/2012/chart" xmlns:c="http://schemas.openxmlformats.org/drawingml/2006/chart" xmlns="" val="1543800227"/>
      </p:ext>
    </p:extLst>
  </p:cSld>
  <p:clrMapOvr>
    <a:masterClrMapping/>
  </p:clrMapOvr>
  <mc:AlternateContent xmlns:mc="http://schemas.openxmlformats.org/markup-compatibility/2006">
    <mc:Choice xmlns:p14="http://schemas.microsoft.com/office/powerpoint/2010/main" xmlns:c15="http://schemas.microsoft.com/office/drawing/2012/chart" xmlns:c="http://schemas.openxmlformats.org/drawingml/2006/chart" xmlns="" Requires="p14">
      <p:transition spd="med" p14:dur="700">
        <p:fade/>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r>
              <a:rPr lang="fr-FR" sz="1600"/>
              <a:t>Table de routage IP</a:t>
            </a:r>
            <a:r>
              <a:rPr lang="en-US" dirty="0"/>
              <a:t/>
            </a:r>
            <a:br>
              <a:rPr lang="en-US" dirty="0"/>
            </a:br>
            <a:r>
              <a:rPr lang="fr-FR" sz="2400"/>
              <a:t>Structure d'une table de routage IPv4</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B3CEFD47-7C3F-B84B-A726-EB3A9D6CD44D}"/>
              </a:ext>
            </a:extLst>
          </p:cNvPr>
          <p:cNvSpPr>
            <a:spLocks noGrp="1"/>
          </p:cNvSpPr>
          <p:nvPr>
            <p:ph idx="1"/>
          </p:nvPr>
        </p:nvSpPr>
        <p:spPr>
          <a:xfrm>
            <a:off x="474662" y="731837"/>
            <a:ext cx="4575803" cy="3689897"/>
          </a:xfrm>
        </p:spPr>
        <p:txBody>
          <a:bodyPr/>
          <a:lstStyle/>
          <a:p>
            <a:pPr marL="285750" indent="-285750" algn="l" rtl="0">
              <a:buFont typeface="Arial" panose="020B0604020202020204" pitchFamily="34" charset="0"/>
              <a:buChar char="•"/>
            </a:pPr>
            <a:r>
              <a:rPr lang="fr-FR" sz="1400" dirty="0">
                <a:solidFill>
                  <a:srgbClr val="000000"/>
                </a:solidFill>
              </a:rPr>
              <a:t>Une entrée en retrait est appelée </a:t>
            </a:r>
            <a:r>
              <a:rPr lang="fr-FR" sz="1400" b="1" dirty="0">
                <a:solidFill>
                  <a:srgbClr val="000000"/>
                </a:solidFill>
              </a:rPr>
              <a:t>route enfant</a:t>
            </a:r>
            <a:r>
              <a:rPr lang="fr-FR" sz="1400" dirty="0">
                <a:solidFill>
                  <a:srgbClr val="000000"/>
                </a:solidFill>
              </a:rPr>
              <a:t>. Une entrée de route est indentée si elle est le sous-réseau d'une adresse par classe (réseau de classe A, B ou C). </a:t>
            </a:r>
          </a:p>
          <a:p>
            <a:pPr marL="285750" indent="-285750" algn="l" rtl="0">
              <a:buFont typeface="Arial" panose="020B0604020202020204" pitchFamily="34" charset="0"/>
              <a:buChar char="•"/>
            </a:pPr>
            <a:r>
              <a:rPr lang="fr-FR" sz="1400" dirty="0">
                <a:solidFill>
                  <a:srgbClr val="000000"/>
                </a:solidFill>
              </a:rPr>
              <a:t>Les réseaux directement connectés seront toujours indentés (Routes enfant) car l'adresse locale de l'interface est toujours entrée dans la table de routage sous la forme /32. </a:t>
            </a:r>
          </a:p>
          <a:p>
            <a:pPr marL="285750" indent="-285750" algn="l" rtl="0">
              <a:buFont typeface="Arial" panose="020B0604020202020204" pitchFamily="34" charset="0"/>
              <a:buChar char="•"/>
            </a:pPr>
            <a:r>
              <a:rPr lang="fr-FR" sz="1400" dirty="0">
                <a:solidFill>
                  <a:srgbClr val="000000"/>
                </a:solidFill>
              </a:rPr>
              <a:t>La route enfant inclura la source de route et toutes les informations de transfert telles que l'adresse de </a:t>
            </a:r>
            <a:r>
              <a:rPr lang="fr-FR" sz="1400" dirty="0" smtClean="0">
                <a:solidFill>
                  <a:srgbClr val="000000"/>
                </a:solidFill>
              </a:rPr>
              <a:t>saut suivant</a:t>
            </a:r>
            <a:r>
              <a:rPr lang="fr-FR" sz="1400" dirty="0">
                <a:solidFill>
                  <a:srgbClr val="000000"/>
                </a:solidFill>
              </a:rPr>
              <a:t>. </a:t>
            </a:r>
          </a:p>
          <a:p>
            <a:pPr marL="285750" indent="-285750" algn="l" rtl="0">
              <a:buFont typeface="Arial" panose="020B0604020202020204" pitchFamily="34" charset="0"/>
              <a:buChar char="•"/>
            </a:pPr>
            <a:r>
              <a:rPr lang="fr-FR" sz="1400" dirty="0">
                <a:solidFill>
                  <a:srgbClr val="000000"/>
                </a:solidFill>
              </a:rPr>
              <a:t>L'adresse réseau par classe de ce sous-réseau sera affichée au-dessus de l'entrée de route, moins indentée et sans code source. Cet itinéraire est connu sous le nom de </a:t>
            </a:r>
            <a:r>
              <a:rPr lang="fr-FR" sz="1400" b="1" dirty="0">
                <a:solidFill>
                  <a:srgbClr val="000000"/>
                </a:solidFill>
              </a:rPr>
              <a:t>route parentale.</a:t>
            </a:r>
          </a:p>
        </p:txBody>
      </p:sp>
      <p:sp>
        <p:nvSpPr>
          <p:cNvPr id="8" name="Rectangle 7">
            <a:extLst>
              <a:ext uri="{FF2B5EF4-FFF2-40B4-BE49-F238E27FC236}">
                <a16:creationId xmlns:a16="http://schemas.microsoft.com/office/drawing/2014/main" xmlns:c15="http://schemas.microsoft.com/office/drawing/2012/chart" xmlns:c="http://schemas.openxmlformats.org/drawingml/2006/chart" xmlns="" id="{513726A0-C97F-8746-81AE-0BD1EDD0D2A1}"/>
              </a:ext>
            </a:extLst>
          </p:cNvPr>
          <p:cNvSpPr/>
          <p:nvPr/>
        </p:nvSpPr>
        <p:spPr>
          <a:xfrm>
            <a:off x="5231218" y="773155"/>
            <a:ext cx="3588932" cy="3046988"/>
          </a:xfrm>
          <a:prstGeom prst="rect">
            <a:avLst/>
          </a:prstGeom>
          <a:solidFill>
            <a:srgbClr val="000000"/>
          </a:solidFill>
        </p:spPr>
        <p:txBody>
          <a:bodyPr wrap="square">
            <a:spAutoFit/>
          </a:bodyPr>
          <a:lstStyle/>
          <a:p>
            <a:pPr rtl="0"/>
            <a:r>
              <a:rPr lang="fr-FR" sz="1200">
                <a:solidFill>
                  <a:schemeClr val="bg1"/>
                </a:solidFill>
                <a:latin typeface="Courier New" panose="02070309020205020404" pitchFamily="49" charset="0"/>
              </a:rPr>
              <a:t>Router# </a:t>
            </a:r>
            <a:r>
              <a:rPr lang="fr-FR" sz="1200" b="1">
                <a:solidFill>
                  <a:schemeClr val="bg1"/>
                </a:solidFill>
                <a:latin typeface="Courier New" panose="02070309020205020404" pitchFamily="49" charset="0"/>
              </a:rPr>
              <a:t>show ip route</a:t>
            </a:r>
            <a:r>
              <a:rPr lang="fr-FR" sz="1200">
                <a:solidFill>
                  <a:schemeClr val="bg1"/>
                </a:solidFill>
                <a:latin typeface="Courier New" panose="02070309020205020404" pitchFamily="49" charset="0"/>
              </a:rPr>
              <a:t> </a:t>
            </a:r>
          </a:p>
          <a:p>
            <a:pPr rtl="0"/>
            <a:r>
              <a:rPr lang="fr-FR" sz="1200">
                <a:solidFill>
                  <a:schemeClr val="bg1"/>
                </a:solidFill>
                <a:latin typeface="Courier New" panose="02070309020205020404" pitchFamily="49" charset="0"/>
              </a:rPr>
              <a:t>(Output omitted) </a:t>
            </a:r>
          </a:p>
          <a:p>
            <a:pPr rtl="0"/>
            <a:r>
              <a:rPr lang="fr-FR" sz="1200">
                <a:solidFill>
                  <a:schemeClr val="bg1"/>
                </a:solidFill>
                <a:latin typeface="Courier New" panose="02070309020205020404" pitchFamily="49" charset="0"/>
              </a:rPr>
              <a:t>   192.168.1.0/24 is variably..</a:t>
            </a:r>
          </a:p>
          <a:p>
            <a:pPr rtl="0"/>
            <a:r>
              <a:rPr lang="fr-FR" sz="1200">
                <a:solidFill>
                  <a:schemeClr val="bg1"/>
                </a:solidFill>
                <a:latin typeface="Courier New" panose="02070309020205020404" pitchFamily="49" charset="0"/>
              </a:rPr>
              <a:t>C 192.168.1.0/24 is direct..</a:t>
            </a:r>
          </a:p>
          <a:p>
            <a:pPr rtl="0"/>
            <a:r>
              <a:rPr lang="fr-FR" sz="1200">
                <a:solidFill>
                  <a:schemeClr val="bg1"/>
                </a:solidFill>
                <a:latin typeface="Courier New" panose="02070309020205020404" pitchFamily="49" charset="0"/>
              </a:rPr>
              <a:t>L 192.168.1.1/32 is direct..</a:t>
            </a:r>
          </a:p>
          <a:p>
            <a:pPr rtl="0"/>
            <a:r>
              <a:rPr lang="fr-FR" sz="1200">
                <a:solidFill>
                  <a:schemeClr val="bg1"/>
                </a:solidFill>
                <a:latin typeface="Courier New" panose="02070309020205020404" pitchFamily="49" charset="0"/>
              </a:rPr>
              <a:t>O 192.168.2.0/24 [110/65]..</a:t>
            </a:r>
          </a:p>
          <a:p>
            <a:pPr rtl="0"/>
            <a:r>
              <a:rPr lang="fr-FR" sz="1200">
                <a:solidFill>
                  <a:schemeClr val="bg1"/>
                </a:solidFill>
                <a:latin typeface="Courier New" panose="02070309020205020404" pitchFamily="49" charset="0"/>
              </a:rPr>
              <a:t>O 192.168.3.0/24 [110/65]..</a:t>
            </a:r>
          </a:p>
          <a:p>
            <a:pPr rtl="0"/>
            <a:r>
              <a:rPr lang="fr-FR" sz="1200">
                <a:solidFill>
                  <a:schemeClr val="bg1"/>
                </a:solidFill>
                <a:latin typeface="Courier New" panose="02070309020205020404" pitchFamily="49" charset="0"/>
              </a:rPr>
              <a:t>   192.168.12.0/24 is variab..</a:t>
            </a:r>
          </a:p>
          <a:p>
            <a:pPr rtl="0"/>
            <a:r>
              <a:rPr lang="fr-FR" sz="1200">
                <a:solidFill>
                  <a:schemeClr val="bg1"/>
                </a:solidFill>
                <a:latin typeface="Courier New" panose="02070309020205020404" pitchFamily="49" charset="0"/>
              </a:rPr>
              <a:t>C 192.168.12.0/30 is direct..</a:t>
            </a:r>
          </a:p>
          <a:p>
            <a:pPr rtl="0"/>
            <a:r>
              <a:rPr lang="fr-FR" sz="1200">
                <a:solidFill>
                  <a:schemeClr val="bg1"/>
                </a:solidFill>
                <a:latin typeface="Courier New" panose="02070309020205020404" pitchFamily="49" charset="0"/>
              </a:rPr>
              <a:t>L 192.168.12.1/32 is direct..</a:t>
            </a:r>
          </a:p>
          <a:p>
            <a:pPr rtl="0"/>
            <a:r>
              <a:rPr lang="fr-FR" sz="1200">
                <a:solidFill>
                  <a:schemeClr val="bg1"/>
                </a:solidFill>
                <a:latin typeface="Courier New" panose="02070309020205020404" pitchFamily="49" charset="0"/>
              </a:rPr>
              <a:t>   192.168.13.0/24 is variably..</a:t>
            </a:r>
          </a:p>
          <a:p>
            <a:pPr rtl="0"/>
            <a:r>
              <a:rPr lang="fr-FR" sz="1200">
                <a:solidFill>
                  <a:schemeClr val="bg1"/>
                </a:solidFill>
                <a:latin typeface="Courier New" panose="02070309020205020404" pitchFamily="49" charset="0"/>
              </a:rPr>
              <a:t>C 192.168.13.0/30 is direct..</a:t>
            </a:r>
          </a:p>
          <a:p>
            <a:pPr rtl="0"/>
            <a:r>
              <a:rPr lang="fr-FR" sz="1200">
                <a:solidFill>
                  <a:schemeClr val="bg1"/>
                </a:solidFill>
                <a:latin typeface="Courier New" panose="02070309020205020404" pitchFamily="49" charset="0"/>
              </a:rPr>
              <a:t>L 192.168.13.1/32 est direct..</a:t>
            </a:r>
          </a:p>
          <a:p>
            <a:pPr rtl="0"/>
            <a:r>
              <a:rPr lang="fr-FR" sz="1200">
                <a:solidFill>
                  <a:schemeClr val="bg1"/>
                </a:solidFill>
                <a:latin typeface="Courier New" panose="02070309020205020404" pitchFamily="49" charset="0"/>
              </a:rPr>
              <a:t>   192.168.23.0/30 is subnette..</a:t>
            </a:r>
          </a:p>
          <a:p>
            <a:pPr rtl="0"/>
            <a:r>
              <a:rPr lang="fr-FR" sz="1200">
                <a:solidFill>
                  <a:schemeClr val="bg1"/>
                </a:solidFill>
                <a:latin typeface="Courier New" panose="02070309020205020404" pitchFamily="49" charset="0"/>
              </a:rPr>
              <a:t>O 192.168.23.0/30 [110/128]..</a:t>
            </a:r>
          </a:p>
          <a:p>
            <a:pPr rtl="0"/>
            <a:r>
              <a:rPr lang="fr-FR" sz="1200">
                <a:solidFill>
                  <a:schemeClr val="bg1"/>
                </a:solidFill>
                <a:latin typeface="Courier New" panose="02070309020205020404" pitchFamily="49" charset="0"/>
              </a:rPr>
              <a:t>Router#</a:t>
            </a:r>
          </a:p>
        </p:txBody>
      </p:sp>
    </p:spTree>
    <p:extLst>
      <p:ext uri="{BB962C8B-B14F-4D97-AF65-F5344CB8AC3E}">
        <p14:creationId xmlns:p14="http://schemas.microsoft.com/office/powerpoint/2010/main" xmlns:c15="http://schemas.microsoft.com/office/drawing/2012/chart" xmlns:c="http://schemas.openxmlformats.org/drawingml/2006/chart" xmlns="" val="1300814177"/>
      </p:ext>
    </p:extLst>
  </p:cSld>
  <p:clrMapOvr>
    <a:masterClrMapping/>
  </p:clrMapOvr>
  <mc:AlternateContent xmlns:mc="http://schemas.openxmlformats.org/markup-compatibility/2006">
    <mc:Choice xmlns:p14="http://schemas.microsoft.com/office/powerpoint/2010/main" xmlns:c15="http://schemas.microsoft.com/office/drawing/2012/chart" xmlns:c="http://schemas.openxmlformats.org/drawingml/2006/chart" xmlns="" Requires="p14">
      <p:transition spd="med" p14:dur="700">
        <p:fade/>
      </p:transition>
    </mc:Choice>
    <mc:Fallback>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r>
              <a:rPr lang="fr-FR" sz="1600"/>
              <a:t>Table de routage IP</a:t>
            </a:r>
            <a:r>
              <a:rPr lang="en-US" dirty="0"/>
              <a:t/>
            </a:r>
            <a:br>
              <a:rPr lang="en-US" dirty="0"/>
            </a:br>
            <a:r>
              <a:rPr lang="fr-FR" sz="2400"/>
              <a:t>Structure d'une table de routage IPv6</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3AC4B02B-8D9F-EA4F-ABF6-0101918289BE}"/>
              </a:ext>
            </a:extLst>
          </p:cNvPr>
          <p:cNvSpPr>
            <a:spLocks noGrp="1"/>
          </p:cNvSpPr>
          <p:nvPr>
            <p:ph idx="1"/>
          </p:nvPr>
        </p:nvSpPr>
        <p:spPr>
          <a:xfrm>
            <a:off x="474662" y="731837"/>
            <a:ext cx="3384957" cy="3689897"/>
          </a:xfrm>
        </p:spPr>
        <p:txBody>
          <a:bodyPr/>
          <a:lstStyle/>
          <a:p>
            <a:pPr marL="0" indent="0" algn="l" rtl="0"/>
            <a:r>
              <a:rPr lang="fr-FR" sz="1600">
                <a:solidFill>
                  <a:srgbClr val="000000"/>
                </a:solidFill>
              </a:rPr>
              <a:t>Le concept d'adressage classe n'a jamais fait partie d'IPv6, donc la structure d'une table de routage IPv6 est très simple. Chaque entrée de route IPv6 est formatée et alignée de la même manière.</a:t>
            </a:r>
          </a:p>
        </p:txBody>
      </p:sp>
      <p:sp>
        <p:nvSpPr>
          <p:cNvPr id="6" name="Rectangle 5">
            <a:extLst>
              <a:ext uri="{FF2B5EF4-FFF2-40B4-BE49-F238E27FC236}">
                <a16:creationId xmlns:a16="http://schemas.microsoft.com/office/drawing/2014/main" xmlns:c15="http://schemas.microsoft.com/office/drawing/2012/chart" xmlns:c="http://schemas.openxmlformats.org/drawingml/2006/chart" xmlns="" id="{656D44BB-D566-4140-B17B-7AD47F73A55E}"/>
              </a:ext>
            </a:extLst>
          </p:cNvPr>
          <p:cNvSpPr/>
          <p:nvPr/>
        </p:nvSpPr>
        <p:spPr>
          <a:xfrm>
            <a:off x="3971703" y="731837"/>
            <a:ext cx="4373785" cy="3985706"/>
          </a:xfrm>
          <a:prstGeom prst="rect">
            <a:avLst/>
          </a:prstGeom>
          <a:solidFill>
            <a:srgbClr val="000000"/>
          </a:solidFill>
        </p:spPr>
        <p:txBody>
          <a:bodyPr wrap="square">
            <a:spAutoFit/>
          </a:bodyPr>
          <a:lstStyle/>
          <a:p>
            <a:pPr rtl="0"/>
            <a:r>
              <a:rPr lang="fr-FR" sz="1100">
                <a:solidFill>
                  <a:schemeClr val="bg1"/>
                </a:solidFill>
                <a:latin typeface="Courier New" panose="02070309020205020404" pitchFamily="49" charset="0"/>
              </a:rPr>
              <a:t>R1# </a:t>
            </a:r>
            <a:r>
              <a:rPr lang="fr-FR" sz="1100" b="1">
                <a:solidFill>
                  <a:schemeClr val="bg1"/>
                </a:solidFill>
                <a:latin typeface="Courier New" panose="02070309020205020404" pitchFamily="49" charset="0"/>
              </a:rPr>
              <a:t>show ipv6 route</a:t>
            </a:r>
            <a:r>
              <a:rPr lang="fr-FR" sz="1100">
                <a:solidFill>
                  <a:schemeClr val="bg1"/>
                </a:solidFill>
                <a:latin typeface="Courier New" panose="02070309020205020404" pitchFamily="49" charset="0"/>
              </a:rPr>
              <a:t> </a:t>
            </a:r>
          </a:p>
          <a:p>
            <a:pPr rtl="0"/>
            <a:r>
              <a:rPr lang="fr-FR" sz="1100">
                <a:solidFill>
                  <a:schemeClr val="bg1"/>
                </a:solidFill>
                <a:latin typeface="Courier New" panose="02070309020205020404" pitchFamily="49" charset="0"/>
              </a:rPr>
              <a:t>(output omitted for brevity) </a:t>
            </a:r>
          </a:p>
          <a:p>
            <a:pPr rtl="0"/>
            <a:r>
              <a:rPr lang="fr-FR" sz="1100">
                <a:solidFill>
                  <a:schemeClr val="bg1"/>
                </a:solidFill>
                <a:latin typeface="Courier New" panose="02070309020205020404" pitchFamily="49" charset="0"/>
              </a:rPr>
              <a:t>OE2 ::/0 [110/1], tag 2 </a:t>
            </a:r>
          </a:p>
          <a:p>
            <a:pPr rtl="0"/>
            <a:r>
              <a:rPr lang="fr-FR" sz="1100">
                <a:solidFill>
                  <a:schemeClr val="bg1"/>
                </a:solidFill>
                <a:latin typeface="Courier New" panose="02070309020205020404" pitchFamily="49" charset="0"/>
              </a:rPr>
              <a:t>   via FE80::2:C, Serial0/0/1 </a:t>
            </a:r>
          </a:p>
          <a:p>
            <a:pPr rtl="0"/>
            <a:r>
              <a:rPr lang="fr-FR" sz="1100">
                <a:solidFill>
                  <a:schemeClr val="bg1"/>
                </a:solidFill>
                <a:latin typeface="Courier New" panose="02070309020205020404" pitchFamily="49" charset="0"/>
              </a:rPr>
              <a:t>C 2001:DB8:ACAD:1::/64 [0/0] </a:t>
            </a:r>
          </a:p>
          <a:p>
            <a:pPr rtl="0"/>
            <a:r>
              <a:rPr lang="fr-FR" sz="1100">
                <a:solidFill>
                  <a:schemeClr val="bg1"/>
                </a:solidFill>
                <a:latin typeface="Courier New" panose="02070309020205020404" pitchFamily="49" charset="0"/>
              </a:rPr>
              <a:t>   via GigabitEthernet0/0/0, directly connected </a:t>
            </a:r>
          </a:p>
          <a:p>
            <a:pPr rtl="0"/>
            <a:r>
              <a:rPr lang="fr-FR" sz="1100">
                <a:solidFill>
                  <a:schemeClr val="bg1"/>
                </a:solidFill>
                <a:latin typeface="Courier New" panose="02070309020205020404" pitchFamily="49" charset="0"/>
              </a:rPr>
              <a:t>L 2001:DB8:ACAD:1::1/128 [0/0] </a:t>
            </a:r>
          </a:p>
          <a:p>
            <a:pPr rtl="0"/>
            <a:r>
              <a:rPr lang="fr-FR" sz="1100">
                <a:solidFill>
                  <a:schemeClr val="bg1"/>
                </a:solidFill>
                <a:latin typeface="Courier New" panose="02070309020205020404" pitchFamily="49" charset="0"/>
              </a:rPr>
              <a:t>   via GigabitEthernet0/0/0, receive </a:t>
            </a:r>
          </a:p>
          <a:p>
            <a:pPr rtl="0"/>
            <a:r>
              <a:rPr lang="fr-FR" sz="1100">
                <a:solidFill>
                  <a:schemeClr val="bg1"/>
                </a:solidFill>
                <a:latin typeface="Courier New" panose="02070309020205020404" pitchFamily="49" charset="0"/>
              </a:rPr>
              <a:t>C 2001:DB8:ACAD:2::/64 [0/0] </a:t>
            </a:r>
          </a:p>
          <a:p>
            <a:pPr rtl="0"/>
            <a:r>
              <a:rPr lang="fr-FR" sz="1100">
                <a:solidFill>
                  <a:schemeClr val="bg1"/>
                </a:solidFill>
                <a:latin typeface="Courier New" panose="02070309020205020404" pitchFamily="49" charset="0"/>
              </a:rPr>
              <a:t>  via GigabitEthernet0/0/1, directly connected </a:t>
            </a:r>
          </a:p>
          <a:p>
            <a:pPr rtl="0"/>
            <a:r>
              <a:rPr lang="fr-FR" sz="1100">
                <a:solidFill>
                  <a:schemeClr val="bg1"/>
                </a:solidFill>
                <a:latin typeface="Courier New" panose="02070309020205020404" pitchFamily="49" charset="0"/>
              </a:rPr>
              <a:t>L 2001:DB8:ACAD:2::1/128 [0/0] </a:t>
            </a:r>
          </a:p>
          <a:p>
            <a:pPr rtl="0"/>
            <a:r>
              <a:rPr lang="fr-FR" sz="1100">
                <a:solidFill>
                  <a:schemeClr val="bg1"/>
                </a:solidFill>
                <a:latin typeface="Courier New" panose="02070309020205020404" pitchFamily="49" charset="0"/>
              </a:rPr>
              <a:t>   via GigabitEthernet0/0/1, receive </a:t>
            </a:r>
          </a:p>
          <a:p>
            <a:pPr rtl="0"/>
            <a:r>
              <a:rPr lang="fr-FR" sz="1100">
                <a:solidFill>
                  <a:schemeClr val="bg1"/>
                </a:solidFill>
                <a:latin typeface="Courier New" panose="02070309020205020404" pitchFamily="49" charset="0"/>
              </a:rPr>
              <a:t>C 2001:DB8:ACAD:3::/64 [0/0] </a:t>
            </a:r>
          </a:p>
          <a:p>
            <a:pPr rtl="0"/>
            <a:r>
              <a:rPr lang="fr-FR" sz="1100">
                <a:solidFill>
                  <a:schemeClr val="bg1"/>
                </a:solidFill>
                <a:latin typeface="Courier New" panose="02070309020205020404" pitchFamily="49" charset="0"/>
              </a:rPr>
              <a:t>   via Serial0/1/1, directly connected </a:t>
            </a:r>
          </a:p>
          <a:p>
            <a:pPr rtl="0"/>
            <a:r>
              <a:rPr lang="fr-FR" sz="1100">
                <a:solidFill>
                  <a:schemeClr val="bg1"/>
                </a:solidFill>
                <a:latin typeface="Courier New" panose="02070309020205020404" pitchFamily="49" charset="0"/>
              </a:rPr>
              <a:t>L 2001:DB8:ACAD:3::1/128 [0/0] </a:t>
            </a:r>
          </a:p>
          <a:p>
            <a:pPr rtl="0"/>
            <a:r>
              <a:rPr lang="fr-FR" sz="1100">
                <a:solidFill>
                  <a:schemeClr val="bg1"/>
                </a:solidFill>
                <a:latin typeface="Courier New" panose="02070309020205020404" pitchFamily="49" charset="0"/>
              </a:rPr>
              <a:t>   via Serial0/1/1, receive </a:t>
            </a:r>
          </a:p>
          <a:p>
            <a:pPr rtl="0"/>
            <a:r>
              <a:rPr lang="fr-FR" sz="1100">
                <a:solidFill>
                  <a:schemeClr val="bg1"/>
                </a:solidFill>
                <a:latin typeface="Courier New" panose="02070309020205020404" pitchFamily="49" charset="0"/>
              </a:rPr>
              <a:t>O 2001:DB8:ACAD:4::/64 [110/50] </a:t>
            </a:r>
          </a:p>
          <a:p>
            <a:pPr rtl="0"/>
            <a:r>
              <a:rPr lang="fr-FR" sz="1100">
                <a:solidFill>
                  <a:schemeClr val="bg1"/>
                </a:solidFill>
                <a:latin typeface="Courier New" panose="02070309020205020404" pitchFamily="49" charset="0"/>
              </a:rPr>
              <a:t>   via FE80::2:C, Serial0/1/1 </a:t>
            </a:r>
          </a:p>
          <a:p>
            <a:pPr rtl="0"/>
            <a:r>
              <a:rPr lang="fr-FR" sz="1100">
                <a:solidFill>
                  <a:schemeClr val="bg1"/>
                </a:solidFill>
                <a:latin typeface="Courier New" panose="02070309020205020404" pitchFamily="49" charset="0"/>
              </a:rPr>
              <a:t>O 2001:DB8:ACAD:5::/64 [110/50] </a:t>
            </a:r>
          </a:p>
          <a:p>
            <a:pPr rtl="0"/>
            <a:r>
              <a:rPr lang="fr-FR" sz="1100">
                <a:solidFill>
                  <a:schemeClr val="bg1"/>
                </a:solidFill>
                <a:latin typeface="Courier New" panose="02070309020205020404" pitchFamily="49" charset="0"/>
              </a:rPr>
              <a:t>   via FE80::2:C, Serial0/1/1 </a:t>
            </a:r>
          </a:p>
          <a:p>
            <a:pPr rtl="0"/>
            <a:r>
              <a:rPr lang="fr-FR" sz="1100">
                <a:solidFill>
                  <a:schemeClr val="bg1"/>
                </a:solidFill>
                <a:latin typeface="Courier New" panose="02070309020205020404" pitchFamily="49" charset="0"/>
              </a:rPr>
              <a:t>L FF00::/8 [0/0] </a:t>
            </a:r>
          </a:p>
          <a:p>
            <a:pPr rtl="0"/>
            <a:r>
              <a:rPr lang="fr-FR" sz="1100">
                <a:solidFill>
                  <a:schemeClr val="bg1"/>
                </a:solidFill>
                <a:latin typeface="Courier New" panose="02070309020205020404" pitchFamily="49" charset="0"/>
              </a:rPr>
              <a:t>   via Null0, receive </a:t>
            </a:r>
          </a:p>
          <a:p>
            <a:pPr rtl="0"/>
            <a:r>
              <a:rPr lang="fr-FR" sz="1100">
                <a:solidFill>
                  <a:schemeClr val="bg1"/>
                </a:solidFill>
                <a:latin typeface="Courier New" panose="02070309020205020404" pitchFamily="49" charset="0"/>
              </a:rPr>
              <a:t>R1#</a:t>
            </a:r>
          </a:p>
        </p:txBody>
      </p:sp>
    </p:spTree>
    <p:extLst>
      <p:ext uri="{BB962C8B-B14F-4D97-AF65-F5344CB8AC3E}">
        <p14:creationId xmlns:p14="http://schemas.microsoft.com/office/powerpoint/2010/main" xmlns:c15="http://schemas.microsoft.com/office/drawing/2012/chart" xmlns:c="http://schemas.openxmlformats.org/drawingml/2006/chart" xmlns="" val="3632993540"/>
      </p:ext>
    </p:extLst>
  </p:cSld>
  <p:clrMapOvr>
    <a:masterClrMapping/>
  </p:clrMapOvr>
  <mc:AlternateContent xmlns:mc="http://schemas.openxmlformats.org/markup-compatibility/2006">
    <mc:Choice xmlns:p14="http://schemas.microsoft.com/office/powerpoint/2010/main" xmlns:c15="http://schemas.microsoft.com/office/drawing/2012/chart" xmlns:c="http://schemas.openxmlformats.org/drawingml/2006/chart" xmlns="" Requires="p14">
      <p:transition spd="med" p14:dur="700">
        <p:fade/>
      </p:transition>
    </mc:Choice>
    <mc:Fallback>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r>
              <a:rPr lang="fr-FR" sz="1600"/>
              <a:t>Table de routage IP</a:t>
            </a:r>
            <a:r>
              <a:rPr lang="en-US" dirty="0"/>
              <a:t/>
            </a:r>
            <a:br>
              <a:rPr lang="en-US" dirty="0"/>
            </a:br>
            <a:r>
              <a:rPr lang="fr-FR" sz="2400"/>
              <a:t>Distance administrative</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BA7A6C6E-A4CA-C944-9937-A9BCE9618AB4}"/>
              </a:ext>
            </a:extLst>
          </p:cNvPr>
          <p:cNvSpPr>
            <a:spLocks noGrp="1"/>
          </p:cNvSpPr>
          <p:nvPr>
            <p:ph idx="1"/>
          </p:nvPr>
        </p:nvSpPr>
        <p:spPr>
          <a:xfrm>
            <a:off x="474662" y="731837"/>
            <a:ext cx="8280057" cy="3689897"/>
          </a:xfrm>
        </p:spPr>
        <p:txBody>
          <a:bodyPr/>
          <a:lstStyle/>
          <a:p>
            <a:pPr marL="0" indent="0" algn="l" rtl="0"/>
            <a:r>
              <a:rPr lang="fr-FR" sz="1600">
                <a:solidFill>
                  <a:srgbClr val="000000"/>
                </a:solidFill>
              </a:rPr>
              <a:t>Une entrée d'itinéraire pour une adresse réseau spécifique (préfixe et longueur du préfixe) ne peut apparaître qu'une seule fois dans la table de routage. Toutefois, il est possible que la table de routage apprenne sur la même adresse réseau à partir de plusieurs sources de routage. Sauf dans des circonstances très spécifiques, un seul protocole de routage dynamique doit être implémenté sur un routeur. Chaque protocole de routage peut décider d'un chemin différent pour atteindre la destination en fonction de la métrique de ce protocole de routage.</a:t>
            </a:r>
          </a:p>
          <a:p>
            <a:pPr marL="0" indent="0" algn="l"/>
            <a:endParaRPr lang="en-US" sz="1600" dirty="0">
              <a:solidFill>
                <a:srgbClr val="000000"/>
              </a:solidFill>
            </a:endParaRPr>
          </a:p>
          <a:p>
            <a:pPr marL="0" indent="0" algn="l" rtl="0"/>
            <a:r>
              <a:rPr lang="fr-FR" sz="1600">
                <a:solidFill>
                  <a:srgbClr val="000000"/>
                </a:solidFill>
              </a:rPr>
              <a:t>Cela soulève quelques questions, notamment les suivantes :</a:t>
            </a:r>
          </a:p>
          <a:p>
            <a:pPr marL="415985" lvl="1" indent="-342900" rtl="0">
              <a:buFont typeface="Arial" panose="020B0604020202020204" pitchFamily="34" charset="0"/>
              <a:buChar char="•"/>
            </a:pPr>
            <a:r>
              <a:rPr lang="fr-FR">
                <a:solidFill>
                  <a:srgbClr val="000000"/>
                </a:solidFill>
              </a:rPr>
              <a:t>Comment le routeur sait-il quelle source utiliser ?</a:t>
            </a:r>
          </a:p>
          <a:p>
            <a:pPr marL="415985" lvl="1" indent="-342900" rtl="0">
              <a:buFont typeface="Arial" panose="020B0604020202020204" pitchFamily="34" charset="0"/>
              <a:buChar char="•"/>
            </a:pPr>
            <a:r>
              <a:rPr lang="fr-FR">
                <a:solidFill>
                  <a:srgbClr val="000000"/>
                </a:solidFill>
              </a:rPr>
              <a:t>Quel itinéraire doit-il installer dans la table de routage ? </a:t>
            </a:r>
          </a:p>
          <a:p>
            <a:pPr marL="0" indent="0" algn="l"/>
            <a:endParaRPr lang="en-US" sz="1600" dirty="0">
              <a:solidFill>
                <a:srgbClr val="000000"/>
              </a:solidFill>
            </a:endParaRPr>
          </a:p>
          <a:p>
            <a:pPr marL="0" indent="0" algn="l" rtl="0"/>
            <a:r>
              <a:rPr lang="fr-FR" sz="1600">
                <a:solidFill>
                  <a:srgbClr val="000000"/>
                </a:solidFill>
              </a:rPr>
              <a:t>Le logiciel CISCO IOS utilise ce que l'on appelle la distance administrative (AD) pour déterminer la route à installer dans la table de routage IP. L'AD indique la «fiabilité» de la route. Plus la distance administrative est faible, plus la route est fiable.</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xmlns:c15="http://schemas.microsoft.com/office/drawing/2012/chart" xmlns:c="http://schemas.openxmlformats.org/drawingml/2006/chart" xmlns="" val="1641911236"/>
      </p:ext>
    </p:extLst>
  </p:cSld>
  <p:clrMapOvr>
    <a:masterClrMapping/>
  </p:clrMapOvr>
  <mc:AlternateContent xmlns:mc="http://schemas.openxmlformats.org/markup-compatibility/2006">
    <mc:Choice xmlns:p14="http://schemas.microsoft.com/office/powerpoint/2010/main" xmlns:c15="http://schemas.microsoft.com/office/drawing/2012/chart" xmlns:c="http://schemas.openxmlformats.org/drawingml/2006/chart" xmlns="" Requires="p14">
      <p:transition spd="med" p14:dur="700">
        <p:fade/>
      </p:transition>
    </mc:Choice>
    <mc:Fallback>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r>
              <a:rPr lang="fr-FR" sz="1600"/>
              <a:t>Table de routage IP</a:t>
            </a:r>
            <a:r>
              <a:rPr lang="en-US" dirty="0"/>
              <a:t/>
            </a:r>
            <a:br>
              <a:rPr lang="en-US" dirty="0"/>
            </a:br>
            <a:r>
              <a:rPr lang="fr-FR" sz="2400"/>
              <a:t>Distance administrative (suite)</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8C8EA676-71B5-474E-B1F2-A9DE3D051A78}"/>
              </a:ext>
            </a:extLst>
          </p:cNvPr>
          <p:cNvSpPr>
            <a:spLocks noGrp="1"/>
          </p:cNvSpPr>
          <p:nvPr>
            <p:ph idx="1"/>
          </p:nvPr>
        </p:nvSpPr>
        <p:spPr>
          <a:xfrm>
            <a:off x="474663" y="925033"/>
            <a:ext cx="3342426" cy="3496701"/>
          </a:xfrm>
        </p:spPr>
        <p:txBody>
          <a:bodyPr/>
          <a:lstStyle/>
          <a:p>
            <a:pPr marL="0" indent="0" algn="l" rtl="0"/>
            <a:r>
              <a:rPr lang="fr-FR" sz="1600">
                <a:solidFill>
                  <a:srgbClr val="000000"/>
                </a:solidFill>
              </a:rPr>
              <a:t>La table répertorie divers protocoles de routage et leurs AD associés.</a:t>
            </a:r>
          </a:p>
        </p:txBody>
      </p:sp>
      <p:graphicFrame>
        <p:nvGraphicFramePr>
          <p:cNvPr id="6" name="Table 5">
            <a:extLst>
              <a:ext uri="{FF2B5EF4-FFF2-40B4-BE49-F238E27FC236}">
                <a16:creationId xmlns:a16="http://schemas.microsoft.com/office/drawing/2014/main" xmlns:c15="http://schemas.microsoft.com/office/drawing/2012/chart" xmlns:c="http://schemas.openxmlformats.org/drawingml/2006/chart" xmlns="" id="{AAE85549-184E-9E43-852D-1D7603B5068E}"/>
              </a:ext>
            </a:extLst>
          </p:cNvPr>
          <p:cNvGraphicFramePr>
            <a:graphicFrameLocks noGrp="1"/>
          </p:cNvGraphicFramePr>
          <p:nvPr>
            <p:extLst>
              <p:ext uri="{D42A27DB-BD31-4B8C-83A1-F6EECF244321}">
                <p14:modId xmlns:p14="http://schemas.microsoft.com/office/powerpoint/2010/main" xmlns:c15="http://schemas.microsoft.com/office/drawing/2012/chart" xmlns:c="http://schemas.openxmlformats.org/drawingml/2006/chart" xmlns="" val="2031584401"/>
              </p:ext>
            </p:extLst>
          </p:nvPr>
        </p:nvGraphicFramePr>
        <p:xfrm>
          <a:off x="4120223" y="970887"/>
          <a:ext cx="4355806" cy="3201726"/>
        </p:xfrm>
        <a:graphic>
          <a:graphicData uri="http://schemas.openxmlformats.org/drawingml/2006/table">
            <a:tbl>
              <a:tblPr firstRow="1" bandRow="1">
                <a:tableStyleId>{5C22544A-7EE6-4342-B048-85BDC9FD1C3A}</a:tableStyleId>
              </a:tblPr>
              <a:tblGrid>
                <a:gridCol w="2177903">
                  <a:extLst>
                    <a:ext uri="{9D8B030D-6E8A-4147-A177-3AD203B41FA5}">
                      <a16:colId xmlns:a16="http://schemas.microsoft.com/office/drawing/2014/main" xmlns:c15="http://schemas.microsoft.com/office/drawing/2012/chart" xmlns:c="http://schemas.openxmlformats.org/drawingml/2006/chart" xmlns="" val="3183869171"/>
                    </a:ext>
                  </a:extLst>
                </a:gridCol>
                <a:gridCol w="2177903">
                  <a:extLst>
                    <a:ext uri="{9D8B030D-6E8A-4147-A177-3AD203B41FA5}">
                      <a16:colId xmlns:a16="http://schemas.microsoft.com/office/drawing/2014/main" xmlns:c15="http://schemas.microsoft.com/office/drawing/2012/chart" xmlns:c="http://schemas.openxmlformats.org/drawingml/2006/chart" xmlns="" val="2679211893"/>
                    </a:ext>
                  </a:extLst>
                </a:gridCol>
              </a:tblGrid>
              <a:tr h="291066">
                <a:tc>
                  <a:txBody>
                    <a:bodyPr/>
                    <a:lstStyle/>
                    <a:p>
                      <a:pPr algn="l" rtl="0" fontAlgn="ctr"/>
                      <a:r>
                        <a:rPr lang="fr-FR" sz="1200">
                          <a:effectLst/>
                        </a:rPr>
                        <a:t>Origine de la route</a:t>
                      </a:r>
                    </a:p>
                  </a:txBody>
                  <a:tcPr marL="47625" marR="47625" marT="47625" marB="47625" anchor="ctr"/>
                </a:tc>
                <a:tc>
                  <a:txBody>
                    <a:bodyPr/>
                    <a:lstStyle/>
                    <a:p>
                      <a:pPr algn="l" rtl="0" fontAlgn="ctr"/>
                      <a:r>
                        <a:rPr lang="fr-FR" sz="1200">
                          <a:effectLst/>
                        </a:rPr>
                        <a:t>Distance administrative</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2705007103"/>
                  </a:ext>
                </a:extLst>
              </a:tr>
              <a:tr h="291066">
                <a:tc>
                  <a:txBody>
                    <a:bodyPr/>
                    <a:lstStyle/>
                    <a:p>
                      <a:pPr rtl="0" fontAlgn="ctr"/>
                      <a:r>
                        <a:rPr lang="fr-FR" sz="1200" b="0">
                          <a:effectLst/>
                        </a:rPr>
                        <a:t>Directement connecté</a:t>
                      </a:r>
                    </a:p>
                  </a:txBody>
                  <a:tcPr marL="47625" marR="47625" marT="47625" marB="47625" anchor="ctr"/>
                </a:tc>
                <a:tc>
                  <a:txBody>
                    <a:bodyPr/>
                    <a:lstStyle/>
                    <a:p>
                      <a:pPr algn="ctr" rtl="0" fontAlgn="ctr"/>
                      <a:r>
                        <a:rPr lang="fr-FR" sz="1200" b="0">
                          <a:effectLst/>
                        </a:rPr>
                        <a:t>0</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4253160660"/>
                  </a:ext>
                </a:extLst>
              </a:tr>
              <a:tr h="291066">
                <a:tc>
                  <a:txBody>
                    <a:bodyPr/>
                    <a:lstStyle/>
                    <a:p>
                      <a:pPr rtl="0" fontAlgn="ctr"/>
                      <a:r>
                        <a:rPr lang="fr-FR" sz="1200" b="0">
                          <a:effectLst/>
                        </a:rPr>
                        <a:t>Route statique</a:t>
                      </a:r>
                    </a:p>
                  </a:txBody>
                  <a:tcPr marL="47625" marR="47625" marT="47625" marB="47625" anchor="ctr"/>
                </a:tc>
                <a:tc>
                  <a:txBody>
                    <a:bodyPr/>
                    <a:lstStyle/>
                    <a:p>
                      <a:pPr algn="ctr" rtl="0" fontAlgn="ctr"/>
                      <a:r>
                        <a:rPr lang="fr-FR" sz="1200" b="0">
                          <a:effectLst/>
                        </a:rPr>
                        <a:t>1</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813377383"/>
                  </a:ext>
                </a:extLst>
              </a:tr>
              <a:tr h="291066">
                <a:tc>
                  <a:txBody>
                    <a:bodyPr/>
                    <a:lstStyle/>
                    <a:p>
                      <a:pPr rtl="0" fontAlgn="ctr"/>
                      <a:r>
                        <a:rPr lang="fr-FR" sz="1200" b="0">
                          <a:effectLst/>
                        </a:rPr>
                        <a:t>Résumé du routage EIGRP</a:t>
                      </a:r>
                    </a:p>
                  </a:txBody>
                  <a:tcPr marL="47625" marR="47625" marT="47625" marB="47625" anchor="ctr"/>
                </a:tc>
                <a:tc>
                  <a:txBody>
                    <a:bodyPr/>
                    <a:lstStyle/>
                    <a:p>
                      <a:pPr algn="ctr" rtl="0" fontAlgn="ctr"/>
                      <a:r>
                        <a:rPr lang="fr-FR" sz="1200" b="0">
                          <a:effectLst/>
                        </a:rPr>
                        <a:t>5</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657262967"/>
                  </a:ext>
                </a:extLst>
              </a:tr>
              <a:tr h="291066">
                <a:tc>
                  <a:txBody>
                    <a:bodyPr/>
                    <a:lstStyle/>
                    <a:p>
                      <a:pPr rtl="0" fontAlgn="ctr"/>
                      <a:r>
                        <a:rPr lang="fr-FR" sz="1200" b="0">
                          <a:effectLst/>
                        </a:rPr>
                        <a:t>BGP externe</a:t>
                      </a:r>
                    </a:p>
                  </a:txBody>
                  <a:tcPr marL="47625" marR="47625" marT="47625" marB="47625" anchor="ctr"/>
                </a:tc>
                <a:tc>
                  <a:txBody>
                    <a:bodyPr/>
                    <a:lstStyle/>
                    <a:p>
                      <a:pPr algn="ctr" rtl="0" fontAlgn="ctr"/>
                      <a:r>
                        <a:rPr lang="fr-FR" sz="1200" b="0">
                          <a:effectLst/>
                        </a:rPr>
                        <a:t>20</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800788556"/>
                  </a:ext>
                </a:extLst>
              </a:tr>
              <a:tr h="291066">
                <a:tc>
                  <a:txBody>
                    <a:bodyPr/>
                    <a:lstStyle/>
                    <a:p>
                      <a:pPr rtl="0" fontAlgn="ctr"/>
                      <a:r>
                        <a:rPr lang="fr-FR" sz="1200" b="0">
                          <a:effectLst/>
                        </a:rPr>
                        <a:t>EIGRP interne</a:t>
                      </a:r>
                    </a:p>
                  </a:txBody>
                  <a:tcPr marL="47625" marR="47625" marT="47625" marB="47625" anchor="ctr"/>
                </a:tc>
                <a:tc>
                  <a:txBody>
                    <a:bodyPr/>
                    <a:lstStyle/>
                    <a:p>
                      <a:pPr algn="ctr" rtl="0" fontAlgn="ctr"/>
                      <a:r>
                        <a:rPr lang="fr-FR" sz="1200" b="0">
                          <a:effectLst/>
                        </a:rPr>
                        <a:t>90</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3922839219"/>
                  </a:ext>
                </a:extLst>
              </a:tr>
              <a:tr h="291066">
                <a:tc>
                  <a:txBody>
                    <a:bodyPr/>
                    <a:lstStyle/>
                    <a:p>
                      <a:pPr rtl="0" fontAlgn="ctr"/>
                      <a:r>
                        <a:rPr lang="fr-FR" sz="1200" b="0">
                          <a:effectLst/>
                        </a:rPr>
                        <a:t>OSPF</a:t>
                      </a:r>
                    </a:p>
                  </a:txBody>
                  <a:tcPr marL="47625" marR="47625" marT="47625" marB="47625" anchor="ctr"/>
                </a:tc>
                <a:tc>
                  <a:txBody>
                    <a:bodyPr/>
                    <a:lstStyle/>
                    <a:p>
                      <a:pPr algn="ctr" rtl="0" fontAlgn="ctr"/>
                      <a:r>
                        <a:rPr lang="fr-FR" sz="1200" b="0">
                          <a:effectLst/>
                        </a:rPr>
                        <a:t>110</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1253352517"/>
                  </a:ext>
                </a:extLst>
              </a:tr>
              <a:tr h="291066">
                <a:tc>
                  <a:txBody>
                    <a:bodyPr/>
                    <a:lstStyle/>
                    <a:p>
                      <a:pPr rtl="0" fontAlgn="ctr"/>
                      <a:r>
                        <a:rPr lang="fr-FR" sz="1200" b="0">
                          <a:effectLst/>
                        </a:rPr>
                        <a:t>IS-IS</a:t>
                      </a:r>
                    </a:p>
                  </a:txBody>
                  <a:tcPr marL="47625" marR="47625" marT="47625" marB="47625" anchor="ctr"/>
                </a:tc>
                <a:tc>
                  <a:txBody>
                    <a:bodyPr/>
                    <a:lstStyle/>
                    <a:p>
                      <a:pPr algn="ctr" rtl="0" fontAlgn="ctr"/>
                      <a:r>
                        <a:rPr lang="fr-FR" sz="1200" b="0">
                          <a:effectLst/>
                        </a:rPr>
                        <a:t>115</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337094963"/>
                  </a:ext>
                </a:extLst>
              </a:tr>
              <a:tr h="291066">
                <a:tc>
                  <a:txBody>
                    <a:bodyPr/>
                    <a:lstStyle/>
                    <a:p>
                      <a:pPr rtl="0" fontAlgn="ctr"/>
                      <a:r>
                        <a:rPr lang="fr-FR" sz="1200" b="0">
                          <a:effectLst/>
                        </a:rPr>
                        <a:t>RIP</a:t>
                      </a:r>
                    </a:p>
                  </a:txBody>
                  <a:tcPr marL="47625" marR="47625" marT="47625" marB="47625" anchor="ctr"/>
                </a:tc>
                <a:tc>
                  <a:txBody>
                    <a:bodyPr/>
                    <a:lstStyle/>
                    <a:p>
                      <a:pPr algn="ctr" rtl="0" fontAlgn="ctr"/>
                      <a:r>
                        <a:rPr lang="fr-FR" sz="1200" b="0">
                          <a:effectLst/>
                        </a:rPr>
                        <a:t>120</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1076498315"/>
                  </a:ext>
                </a:extLst>
              </a:tr>
              <a:tr h="291066">
                <a:tc>
                  <a:txBody>
                    <a:bodyPr/>
                    <a:lstStyle/>
                    <a:p>
                      <a:pPr rtl="0" fontAlgn="ctr"/>
                      <a:r>
                        <a:rPr lang="fr-FR" sz="1200" b="0">
                          <a:effectLst/>
                        </a:rPr>
                        <a:t>EIGRP externe</a:t>
                      </a:r>
                    </a:p>
                  </a:txBody>
                  <a:tcPr marL="47625" marR="47625" marT="47625" marB="47625" anchor="ctr"/>
                </a:tc>
                <a:tc>
                  <a:txBody>
                    <a:bodyPr/>
                    <a:lstStyle/>
                    <a:p>
                      <a:pPr algn="ctr" rtl="0" fontAlgn="ctr"/>
                      <a:r>
                        <a:rPr lang="fr-FR" sz="1200" b="0">
                          <a:effectLst/>
                        </a:rPr>
                        <a:t>170</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1345330693"/>
                  </a:ext>
                </a:extLst>
              </a:tr>
              <a:tr h="291066">
                <a:tc>
                  <a:txBody>
                    <a:bodyPr/>
                    <a:lstStyle/>
                    <a:p>
                      <a:pPr rtl="0" fontAlgn="ctr"/>
                      <a:r>
                        <a:rPr lang="fr-FR" sz="1200" b="0">
                          <a:effectLst/>
                        </a:rPr>
                        <a:t>BGP interne</a:t>
                      </a:r>
                    </a:p>
                  </a:txBody>
                  <a:tcPr marL="47625" marR="47625" marT="47625" marB="47625" anchor="ctr"/>
                </a:tc>
                <a:tc>
                  <a:txBody>
                    <a:bodyPr/>
                    <a:lstStyle/>
                    <a:p>
                      <a:pPr algn="ctr" rtl="0" fontAlgn="ctr"/>
                      <a:r>
                        <a:rPr lang="fr-FR" sz="1200" b="0">
                          <a:effectLst/>
                        </a:rPr>
                        <a:t>200</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947398185"/>
                  </a:ext>
                </a:extLst>
              </a:tr>
            </a:tbl>
          </a:graphicData>
        </a:graphic>
      </p:graphicFrame>
    </p:spTree>
    <p:extLst>
      <p:ext uri="{BB962C8B-B14F-4D97-AF65-F5344CB8AC3E}">
        <p14:creationId xmlns:p14="http://schemas.microsoft.com/office/powerpoint/2010/main" xmlns:c15="http://schemas.microsoft.com/office/drawing/2012/chart" xmlns:c="http://schemas.openxmlformats.org/drawingml/2006/chart" xmlns="" val="3699140706"/>
      </p:ext>
    </p:extLst>
  </p:cSld>
  <p:clrMapOvr>
    <a:masterClrMapping/>
  </p:clrMapOvr>
  <mc:AlternateContent xmlns:mc="http://schemas.openxmlformats.org/markup-compatibility/2006">
    <mc:Choice xmlns:p14="http://schemas.microsoft.com/office/powerpoint/2010/main" xmlns:c15="http://schemas.microsoft.com/office/drawing/2012/chart" xmlns:c="http://schemas.openxmlformats.org/drawingml/2006/chart" xmlns="" Requires="p14">
      <p:transition spd="med" p14:dur="700">
        <p:fade/>
      </p:transition>
    </mc:Choice>
    <mc:Fallback>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pPr rtl="0"/>
            <a:r>
              <a:rPr lang="fr-FR">
                <a:solidFill>
                  <a:schemeClr val="accent5">
                    <a:lumMod val="40000"/>
                    <a:lumOff val="60000"/>
                  </a:schemeClr>
                </a:solidFill>
              </a:rPr>
              <a:t>14.5 Routage statique et dynamique</a:t>
            </a:r>
          </a:p>
        </p:txBody>
      </p:sp>
    </p:spTree>
    <p:custDataLst>
      <p:tags r:id="rId1"/>
    </p:custDataLst>
    <p:extLst>
      <p:ext uri="{BB962C8B-B14F-4D97-AF65-F5344CB8AC3E}">
        <p14:creationId xmlns:p14="http://schemas.microsoft.com/office/powerpoint/2010/main" xmlns:c15="http://schemas.microsoft.com/office/drawing/2012/chart" xmlns:c="http://schemas.openxmlformats.org/drawingml/2006/chart" xmlns="" val="4065909161"/>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33"/>
          <p:cNvSpPr>
            <a:spLocks noGrp="1" noChangeArrowheads="1"/>
          </p:cNvSpPr>
          <p:nvPr>
            <p:ph type="title"/>
          </p:nvPr>
        </p:nvSpPr>
        <p:spPr/>
        <p:txBody>
          <a:bodyPr/>
          <a:lstStyle/>
          <a:p>
            <a:pPr rtl="0" eaLnBrk="1" hangingPunct="1"/>
            <a:r>
              <a:rPr lang="fr-FR"/>
              <a:t>Check Your Understanding</a:t>
            </a:r>
          </a:p>
        </p:txBody>
      </p:sp>
      <p:sp>
        <p:nvSpPr>
          <p:cNvPr id="7171" name="Rectangle 34"/>
          <p:cNvSpPr>
            <a:spLocks noGrp="1" noChangeArrowheads="1"/>
          </p:cNvSpPr>
          <p:nvPr>
            <p:ph idx="1"/>
          </p:nvPr>
        </p:nvSpPr>
        <p:spPr>
          <a:xfrm>
            <a:off x="145357" y="965201"/>
            <a:ext cx="8878570" cy="3643747"/>
          </a:xfrm>
        </p:spPr>
        <p:txBody>
          <a:bodyPr/>
          <a:lstStyle/>
          <a:p>
            <a:pPr rtl="0">
              <a:spcBef>
                <a:spcPct val="30000"/>
              </a:spcBef>
              <a:buFont typeface="Arial" panose="020B0604020202020204" pitchFamily="34" charset="0"/>
              <a:buChar char="•"/>
            </a:pPr>
            <a:r>
              <a:rPr lang="fr-FR"/>
              <a:t>Check Your Understanding activities are designed to let students quickly determine if they understand the content and can proceed, or if they need to review. </a:t>
            </a:r>
          </a:p>
          <a:p>
            <a:pPr rtl="0">
              <a:spcBef>
                <a:spcPct val="30000"/>
              </a:spcBef>
              <a:buFont typeface="Arial" panose="020B0604020202020204" pitchFamily="34" charset="0"/>
              <a:buChar char="•"/>
            </a:pPr>
            <a:r>
              <a:rPr lang="fr-FR"/>
              <a:t>Check Your Understanding activities </a:t>
            </a:r>
            <a:r>
              <a:rPr lang="fr-FR" b="1" i="1"/>
              <a:t>do not </a:t>
            </a:r>
            <a:r>
              <a:rPr lang="fr-FR"/>
              <a:t>affect student grades.</a:t>
            </a:r>
          </a:p>
          <a:p>
            <a:pPr rtl="0">
              <a:spcBef>
                <a:spcPct val="30000"/>
              </a:spcBef>
              <a:buFont typeface="Arial" panose="020B0604020202020204" pitchFamily="34" charset="0"/>
              <a:buChar char="•"/>
            </a:pPr>
            <a:r>
              <a:rPr lang="fr-FR"/>
              <a:t>There are no separate slides for these activities in the PPT. They are listed in the notes area of the slide that appears before these activities.</a:t>
            </a:r>
          </a:p>
          <a:p>
            <a:pPr marL="0" indent="0" eaLnBrk="1" hangingPunct="1">
              <a:spcBef>
                <a:spcPct val="30000"/>
              </a:spcBef>
              <a:buNone/>
            </a:pPr>
            <a:endParaRPr lang="en-US" dirty="0"/>
          </a:p>
          <a:p>
            <a:pPr eaLnBrk="1" hangingPunct="1">
              <a:spcBef>
                <a:spcPct val="30000"/>
              </a:spcBef>
            </a:pPr>
            <a:endParaRPr lang="en-US" dirty="0"/>
          </a:p>
        </p:txBody>
      </p:sp>
    </p:spTree>
    <p:custDataLst>
      <p:tags r:id="rId1"/>
    </p:custDataLst>
    <p:extLst>
      <p:ext uri="{BB962C8B-B14F-4D97-AF65-F5344CB8AC3E}">
        <p14:creationId xmlns:p14="http://schemas.microsoft.com/office/powerpoint/2010/main" xmlns:c15="http://schemas.microsoft.com/office/drawing/2012/chart" xmlns:c="http://schemas.openxmlformats.org/drawingml/2006/chart" xmlns="" val="2598895096"/>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r>
              <a:rPr lang="fr-FR" sz="1600"/>
              <a:t>Routage statique et dynamique</a:t>
            </a:r>
            <a:r>
              <a:rPr lang="en-US" dirty="0"/>
              <a:t/>
            </a:r>
            <a:br>
              <a:rPr lang="en-US" dirty="0"/>
            </a:br>
            <a:r>
              <a:rPr lang="fr-FR" sz="2400"/>
              <a:t>Statique ou dynamique?</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FB3B7F17-3A54-F044-BF5E-127591825CE6}"/>
              </a:ext>
            </a:extLst>
          </p:cNvPr>
          <p:cNvSpPr>
            <a:spLocks noGrp="1"/>
          </p:cNvSpPr>
          <p:nvPr>
            <p:ph idx="1"/>
          </p:nvPr>
        </p:nvSpPr>
        <p:spPr>
          <a:xfrm>
            <a:off x="474662" y="731837"/>
            <a:ext cx="8280057" cy="3689897"/>
          </a:xfrm>
        </p:spPr>
        <p:txBody>
          <a:bodyPr/>
          <a:lstStyle/>
          <a:p>
            <a:pPr marL="0" indent="0" algn="l" rtl="0"/>
            <a:r>
              <a:rPr lang="fr-FR" sz="1400" dirty="0">
                <a:solidFill>
                  <a:srgbClr val="000000"/>
                </a:solidFill>
              </a:rPr>
              <a:t>Le routage statique et le routage dynamique ne s'excluent pas mutuellement. En revanche, la plupart des réseaux utilisent une combinaison de protocoles de routage dynamique et de routes statiques.</a:t>
            </a:r>
          </a:p>
          <a:p>
            <a:pPr marL="0" indent="0" algn="l"/>
            <a:endParaRPr lang="en-US" sz="1400" b="1" dirty="0">
              <a:solidFill>
                <a:srgbClr val="000000"/>
              </a:solidFill>
            </a:endParaRPr>
          </a:p>
          <a:p>
            <a:pPr marL="0" indent="0" algn="l" rtl="0"/>
            <a:r>
              <a:rPr lang="fr-FR" sz="1400" dirty="0">
                <a:solidFill>
                  <a:srgbClr val="000000"/>
                </a:solidFill>
              </a:rPr>
              <a:t>Les itinéraires statiques sont couramment utilisés dans les scénarios suivants :</a:t>
            </a:r>
          </a:p>
          <a:p>
            <a:pPr marL="358835" lvl="1" indent="-285750" rtl="0">
              <a:buFont typeface="Arial" panose="020B0604020202020204" pitchFamily="34" charset="0"/>
              <a:buChar char="•"/>
            </a:pPr>
            <a:r>
              <a:rPr lang="fr-FR" dirty="0">
                <a:solidFill>
                  <a:srgbClr val="000000"/>
                </a:solidFill>
              </a:rPr>
              <a:t>En tant que paquet de transfert d'itinéraire par défaut vers un fournisseur de services</a:t>
            </a:r>
          </a:p>
          <a:p>
            <a:pPr marL="358835" lvl="1" indent="-285750" rtl="0">
              <a:buFont typeface="Arial" panose="020B0604020202020204" pitchFamily="34" charset="0"/>
              <a:buChar char="•"/>
            </a:pPr>
            <a:r>
              <a:rPr lang="fr-FR" dirty="0">
                <a:solidFill>
                  <a:srgbClr val="000000"/>
                </a:solidFill>
              </a:rPr>
              <a:t>Pour les routes en dehors du domaine de routage et non apprises par le protocole de routage dynamique</a:t>
            </a:r>
          </a:p>
          <a:p>
            <a:pPr marL="358835" lvl="1" indent="-285750" rtl="0">
              <a:buFont typeface="Arial" panose="020B0604020202020204" pitchFamily="34" charset="0"/>
              <a:buChar char="•"/>
            </a:pPr>
            <a:r>
              <a:rPr lang="fr-FR" dirty="0">
                <a:solidFill>
                  <a:srgbClr val="000000"/>
                </a:solidFill>
              </a:rPr>
              <a:t>Lorsque l'administrateur réseau souhaite définir explicitement le chemin d'accès pour un réseau spécifique</a:t>
            </a:r>
          </a:p>
          <a:p>
            <a:pPr marL="358835" lvl="1" indent="-285750" rtl="0">
              <a:buFont typeface="Arial" panose="020B0604020202020204" pitchFamily="34" charset="0"/>
              <a:buChar char="•"/>
            </a:pPr>
            <a:r>
              <a:rPr lang="fr-FR" dirty="0">
                <a:solidFill>
                  <a:srgbClr val="000000"/>
                </a:solidFill>
              </a:rPr>
              <a:t>Pour le routage entre les réseaux d’extrémités</a:t>
            </a:r>
          </a:p>
          <a:p>
            <a:pPr marL="0" indent="0" algn="l"/>
            <a:endParaRPr lang="en-US" sz="1400" dirty="0">
              <a:solidFill>
                <a:srgbClr val="000000"/>
              </a:solidFill>
            </a:endParaRPr>
          </a:p>
          <a:p>
            <a:pPr marL="0" indent="0" algn="l" rtl="0"/>
            <a:r>
              <a:rPr lang="fr-FR" sz="1400" dirty="0">
                <a:solidFill>
                  <a:srgbClr val="000000"/>
                </a:solidFill>
              </a:rPr>
              <a:t>Les routes statiques sont utiles pour les plus petits réseaux avec un seul chemin vers un réseau externe. Ils offrent également une sécurité sur les réseaux de plus grande envergure pour certains types de trafic ou des liens vers d'autres réseaux nécessitant plus de contrôle.</a:t>
            </a:r>
          </a:p>
          <a:p>
            <a:pPr marL="285750" indent="-28575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xmlns:c15="http://schemas.microsoft.com/office/drawing/2012/chart" xmlns:c="http://schemas.openxmlformats.org/drawingml/2006/chart" xmlns="" val="1730822223"/>
      </p:ext>
    </p:extLst>
  </p:cSld>
  <p:clrMapOvr>
    <a:masterClrMapping/>
  </p:clrMapOvr>
  <mc:AlternateContent xmlns:mc="http://schemas.openxmlformats.org/markup-compatibility/2006">
    <mc:Choice xmlns:p14="http://schemas.microsoft.com/office/powerpoint/2010/main" xmlns:c15="http://schemas.microsoft.com/office/drawing/2012/chart" xmlns:c="http://schemas.openxmlformats.org/drawingml/2006/chart" xmlns="" Requires="p14">
      <p:transition spd="med" p14:dur="700">
        <p:fade/>
      </p:transition>
    </mc:Choice>
    <mc:Fallback>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r>
              <a:rPr lang="fr-FR" sz="1600"/>
              <a:t>Routage statique et dynamique</a:t>
            </a:r>
            <a:r>
              <a:rPr lang="en-US" dirty="0"/>
              <a:t/>
            </a:r>
            <a:br>
              <a:rPr lang="en-US" dirty="0"/>
            </a:br>
            <a:r>
              <a:rPr lang="fr-FR" sz="2400"/>
              <a:t>Statique ou dynamique? (Suite)</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FB3B7F17-3A54-F044-BF5E-127591825CE6}"/>
              </a:ext>
            </a:extLst>
          </p:cNvPr>
          <p:cNvSpPr>
            <a:spLocks noGrp="1"/>
          </p:cNvSpPr>
          <p:nvPr>
            <p:ph idx="1"/>
          </p:nvPr>
        </p:nvSpPr>
        <p:spPr>
          <a:xfrm>
            <a:off x="474662" y="731837"/>
            <a:ext cx="8280057" cy="3689897"/>
          </a:xfrm>
        </p:spPr>
        <p:txBody>
          <a:bodyPr/>
          <a:lstStyle/>
          <a:p>
            <a:pPr marL="0" indent="0" algn="l" rtl="0"/>
            <a:r>
              <a:rPr lang="fr-FR" sz="1600" dirty="0">
                <a:solidFill>
                  <a:srgbClr val="000000"/>
                </a:solidFill>
              </a:rPr>
              <a:t>Les protocoles de routage dynamique sont implémentés dans n'importe quel type de réseau composé de plus que de quelques routeurs. Ils sont évolutifs et déterminent automatiquement les meilleures routes en cas de modification de la topologie.</a:t>
            </a:r>
          </a:p>
          <a:p>
            <a:pPr marL="0" indent="0" algn="l"/>
            <a:endParaRPr lang="en-US" sz="1600" dirty="0">
              <a:solidFill>
                <a:srgbClr val="000000"/>
              </a:solidFill>
            </a:endParaRPr>
          </a:p>
          <a:p>
            <a:pPr marL="0" indent="0" algn="l" rtl="0"/>
            <a:r>
              <a:rPr lang="fr-FR" sz="1600" dirty="0">
                <a:solidFill>
                  <a:srgbClr val="000000"/>
                </a:solidFill>
              </a:rPr>
              <a:t>Les protocoles de routage dynamique sont couramment utilisés dans les scénarios suivants :</a:t>
            </a:r>
          </a:p>
          <a:p>
            <a:pPr marL="415985" lvl="1" indent="-342900" rtl="0">
              <a:buFont typeface="Arial" panose="020B0604020202020204" pitchFamily="34" charset="0"/>
              <a:buChar char="•"/>
            </a:pPr>
            <a:r>
              <a:rPr lang="fr-FR" dirty="0">
                <a:solidFill>
                  <a:srgbClr val="000000"/>
                </a:solidFill>
              </a:rPr>
              <a:t>Dans les réseaux composés de plus de quelques </a:t>
            </a:r>
            <a:r>
              <a:rPr lang="fr-FR" dirty="0" smtClean="0">
                <a:solidFill>
                  <a:srgbClr val="000000"/>
                </a:solidFill>
              </a:rPr>
              <a:t>routeurs.</a:t>
            </a:r>
            <a:endParaRPr lang="fr-FR" dirty="0">
              <a:solidFill>
                <a:srgbClr val="000000"/>
              </a:solidFill>
            </a:endParaRPr>
          </a:p>
          <a:p>
            <a:pPr marL="415985" lvl="1" indent="-342900" rtl="0">
              <a:buFont typeface="Arial" panose="020B0604020202020204" pitchFamily="34" charset="0"/>
              <a:buChar char="•"/>
            </a:pPr>
            <a:r>
              <a:rPr lang="fr-FR" dirty="0">
                <a:solidFill>
                  <a:srgbClr val="000000"/>
                </a:solidFill>
              </a:rPr>
              <a:t>Lorsqu'une modification de la topologie du réseau nécessite que le réseau détermine automatiquement un autre chemin </a:t>
            </a:r>
            <a:r>
              <a:rPr lang="fr-FR" dirty="0" smtClean="0">
                <a:solidFill>
                  <a:srgbClr val="000000"/>
                </a:solidFill>
              </a:rPr>
              <a:t>d'accès.</a:t>
            </a:r>
            <a:endParaRPr lang="fr-FR" dirty="0">
              <a:solidFill>
                <a:srgbClr val="000000"/>
              </a:solidFill>
            </a:endParaRPr>
          </a:p>
          <a:p>
            <a:pPr marL="415985" lvl="1" indent="-342900" rtl="0">
              <a:buFont typeface="Arial" panose="020B0604020202020204" pitchFamily="34" charset="0"/>
              <a:buChar char="•"/>
            </a:pPr>
            <a:r>
              <a:rPr lang="fr-FR" dirty="0">
                <a:solidFill>
                  <a:srgbClr val="000000"/>
                </a:solidFill>
              </a:rPr>
              <a:t>Pour </a:t>
            </a:r>
            <a:r>
              <a:rPr lang="fr-FR" dirty="0" smtClean="0">
                <a:solidFill>
                  <a:srgbClr val="000000"/>
                </a:solidFill>
              </a:rPr>
              <a:t>l'évolutivité, au </a:t>
            </a:r>
            <a:r>
              <a:rPr lang="fr-FR" dirty="0">
                <a:solidFill>
                  <a:srgbClr val="000000"/>
                </a:solidFill>
              </a:rPr>
              <a:t>fur et à mesure que le réseau se développe, le protocole de routage dynamique apprend automatiquement à connaître les nouveaux réseaux.</a:t>
            </a:r>
          </a:p>
          <a:p>
            <a:pPr marL="73085" lvl="1" indent="0">
              <a:buNone/>
            </a:pPr>
            <a:endParaRPr lang="en-US" dirty="0">
              <a:solidFill>
                <a:srgbClr val="000000"/>
              </a:solidFill>
            </a:endParaRPr>
          </a:p>
          <a:p>
            <a:pPr marL="415985" lvl="1" indent="-342900">
              <a:buFont typeface="Arial" panose="020B0604020202020204" pitchFamily="34" charset="0"/>
              <a:buChar char="•"/>
            </a:pPr>
            <a:endParaRPr lang="en-US" dirty="0">
              <a:solidFill>
                <a:srgbClr val="000000"/>
              </a:solidFill>
            </a:endParaRPr>
          </a:p>
          <a:p>
            <a:pPr marL="285750" indent="-28575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xmlns:c15="http://schemas.microsoft.com/office/drawing/2012/chart" xmlns:c="http://schemas.openxmlformats.org/drawingml/2006/chart" xmlns="" val="844114155"/>
      </p:ext>
    </p:extLst>
  </p:cSld>
  <p:clrMapOvr>
    <a:masterClrMapping/>
  </p:clrMapOvr>
  <mc:AlternateContent xmlns:mc="http://schemas.openxmlformats.org/markup-compatibility/2006">
    <mc:Choice xmlns:p14="http://schemas.microsoft.com/office/powerpoint/2010/main" xmlns:c15="http://schemas.microsoft.com/office/drawing/2012/chart" xmlns:c="http://schemas.openxmlformats.org/drawingml/2006/chart" xmlns="" Requires="p14">
      <p:transition spd="med" p14:dur="700">
        <p:fade/>
      </p:transition>
    </mc:Choice>
    <mc:Fallback>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r>
              <a:rPr lang="fr-FR" sz="1600"/>
              <a:t>Routage statique et dynamique</a:t>
            </a:r>
            <a:r>
              <a:rPr lang="en-US" dirty="0"/>
              <a:t/>
            </a:r>
            <a:br>
              <a:rPr lang="en-US" dirty="0"/>
            </a:br>
            <a:r>
              <a:rPr lang="fr-FR" sz="2400"/>
              <a:t>Statique ou dynamique? (Suite)</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766719C4-8CFD-984D-B643-9966103A75E0}"/>
              </a:ext>
            </a:extLst>
          </p:cNvPr>
          <p:cNvSpPr>
            <a:spLocks noGrp="1"/>
          </p:cNvSpPr>
          <p:nvPr>
            <p:ph idx="1"/>
          </p:nvPr>
        </p:nvSpPr>
        <p:spPr>
          <a:xfrm>
            <a:off x="474662" y="731837"/>
            <a:ext cx="8280057" cy="3689897"/>
          </a:xfrm>
        </p:spPr>
        <p:txBody>
          <a:bodyPr/>
          <a:lstStyle/>
          <a:p>
            <a:pPr marL="0" indent="0" algn="l" rtl="0"/>
            <a:r>
              <a:rPr lang="fr-FR" sz="1600">
                <a:solidFill>
                  <a:srgbClr val="000000"/>
                </a:solidFill>
              </a:rPr>
              <a:t>Le tableau présente une comparaison de certaines différences entre le routage dynamique et statique.</a:t>
            </a:r>
          </a:p>
        </p:txBody>
      </p:sp>
      <p:graphicFrame>
        <p:nvGraphicFramePr>
          <p:cNvPr id="6" name="Table 5">
            <a:extLst>
              <a:ext uri="{FF2B5EF4-FFF2-40B4-BE49-F238E27FC236}">
                <a16:creationId xmlns:a16="http://schemas.microsoft.com/office/drawing/2014/main" xmlns:c15="http://schemas.microsoft.com/office/drawing/2012/chart" xmlns:c="http://schemas.openxmlformats.org/drawingml/2006/chart" xmlns="" id="{46171DEF-51C2-6F4D-9FFB-C6E35EA8E4EA}"/>
              </a:ext>
            </a:extLst>
          </p:cNvPr>
          <p:cNvGraphicFramePr>
            <a:graphicFrameLocks noGrp="1"/>
          </p:cNvGraphicFramePr>
          <p:nvPr>
            <p:extLst>
              <p:ext uri="{D42A27DB-BD31-4B8C-83A1-F6EECF244321}">
                <p14:modId xmlns:p14="http://schemas.microsoft.com/office/powerpoint/2010/main" xmlns:c15="http://schemas.microsoft.com/office/drawing/2012/chart" xmlns:c="http://schemas.openxmlformats.org/drawingml/2006/chart" xmlns="" val="596372042"/>
              </p:ext>
            </p:extLst>
          </p:nvPr>
        </p:nvGraphicFramePr>
        <p:xfrm>
          <a:off x="648586" y="1348077"/>
          <a:ext cx="7696902" cy="3351530"/>
        </p:xfrm>
        <a:graphic>
          <a:graphicData uri="http://schemas.openxmlformats.org/drawingml/2006/table">
            <a:tbl>
              <a:tblPr firstRow="1" bandRow="1">
                <a:tableStyleId>{5C22544A-7EE6-4342-B048-85BDC9FD1C3A}</a:tableStyleId>
              </a:tblPr>
              <a:tblGrid>
                <a:gridCol w="2115878">
                  <a:extLst>
                    <a:ext uri="{9D8B030D-6E8A-4147-A177-3AD203B41FA5}">
                      <a16:colId xmlns:a16="http://schemas.microsoft.com/office/drawing/2014/main" xmlns:c15="http://schemas.microsoft.com/office/drawing/2012/chart" xmlns:c="http://schemas.openxmlformats.org/drawingml/2006/chart" xmlns="" val="2853051979"/>
                    </a:ext>
                  </a:extLst>
                </a:gridCol>
                <a:gridCol w="2796363">
                  <a:extLst>
                    <a:ext uri="{9D8B030D-6E8A-4147-A177-3AD203B41FA5}">
                      <a16:colId xmlns:a16="http://schemas.microsoft.com/office/drawing/2014/main" xmlns:c15="http://schemas.microsoft.com/office/drawing/2012/chart" xmlns:c="http://schemas.openxmlformats.org/drawingml/2006/chart" xmlns="" val="4208238044"/>
                    </a:ext>
                  </a:extLst>
                </a:gridCol>
                <a:gridCol w="2784661">
                  <a:extLst>
                    <a:ext uri="{9D8B030D-6E8A-4147-A177-3AD203B41FA5}">
                      <a16:colId xmlns:a16="http://schemas.microsoft.com/office/drawing/2014/main" xmlns:c15="http://schemas.microsoft.com/office/drawing/2012/chart" xmlns:c="http://schemas.openxmlformats.org/drawingml/2006/chart" xmlns="" val="3643888410"/>
                    </a:ext>
                  </a:extLst>
                </a:gridCol>
              </a:tblGrid>
              <a:tr h="370840">
                <a:tc>
                  <a:txBody>
                    <a:bodyPr/>
                    <a:lstStyle/>
                    <a:p>
                      <a:pPr algn="l" rtl="0" fontAlgn="ctr"/>
                      <a:r>
                        <a:rPr lang="fr-FR">
                          <a:effectLst/>
                        </a:rPr>
                        <a:t>Fonctionnalité</a:t>
                      </a:r>
                    </a:p>
                  </a:txBody>
                  <a:tcPr marL="47625" marR="47625" marT="47625" marB="47625" anchor="ctr"/>
                </a:tc>
                <a:tc>
                  <a:txBody>
                    <a:bodyPr/>
                    <a:lstStyle/>
                    <a:p>
                      <a:pPr algn="l" rtl="0" fontAlgn="ctr"/>
                      <a:r>
                        <a:rPr lang="fr-FR">
                          <a:effectLst/>
                        </a:rPr>
                        <a:t>Routage dynamique</a:t>
                      </a:r>
                    </a:p>
                  </a:txBody>
                  <a:tcPr marL="47625" marR="47625" marT="47625" marB="47625" anchor="ctr"/>
                </a:tc>
                <a:tc>
                  <a:txBody>
                    <a:bodyPr/>
                    <a:lstStyle/>
                    <a:p>
                      <a:pPr algn="l" rtl="0" fontAlgn="ctr"/>
                      <a:r>
                        <a:rPr lang="fr-FR">
                          <a:effectLst/>
                        </a:rPr>
                        <a:t>Routage statique</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2687243114"/>
                  </a:ext>
                </a:extLst>
              </a:tr>
              <a:tr h="370840">
                <a:tc>
                  <a:txBody>
                    <a:bodyPr/>
                    <a:lstStyle/>
                    <a:p>
                      <a:pPr rtl="0" fontAlgn="ctr"/>
                      <a:r>
                        <a:rPr lang="fr-FR" b="0">
                          <a:solidFill>
                            <a:schemeClr val="bg1"/>
                          </a:solidFill>
                          <a:effectLst/>
                        </a:rPr>
                        <a:t>Complexité de la configuration</a:t>
                      </a:r>
                    </a:p>
                  </a:txBody>
                  <a:tcPr marL="47625" marR="47625" marT="47625" marB="47625" anchor="ctr">
                    <a:solidFill>
                      <a:schemeClr val="accent1"/>
                    </a:solidFill>
                  </a:tcPr>
                </a:tc>
                <a:tc>
                  <a:txBody>
                    <a:bodyPr/>
                    <a:lstStyle/>
                    <a:p>
                      <a:pPr rtl="0" fontAlgn="ctr"/>
                      <a:r>
                        <a:rPr lang="fr-FR" b="0">
                          <a:effectLst/>
                        </a:rPr>
                        <a:t>Généralement indépendant de la taille du réseau</a:t>
                      </a:r>
                    </a:p>
                  </a:txBody>
                  <a:tcPr marL="47625" marR="47625" marT="47625" marB="47625" anchor="ctr"/>
                </a:tc>
                <a:tc>
                  <a:txBody>
                    <a:bodyPr/>
                    <a:lstStyle/>
                    <a:p>
                      <a:pPr rtl="0" fontAlgn="ctr"/>
                      <a:r>
                        <a:rPr lang="fr-FR" b="0">
                          <a:effectLst/>
                        </a:rPr>
                        <a:t>Augmente avec la taille du réseau</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2775754087"/>
                  </a:ext>
                </a:extLst>
              </a:tr>
              <a:tr h="370840">
                <a:tc>
                  <a:txBody>
                    <a:bodyPr/>
                    <a:lstStyle/>
                    <a:p>
                      <a:pPr rtl="0" fontAlgn="ctr"/>
                      <a:r>
                        <a:rPr lang="fr-FR" b="0">
                          <a:solidFill>
                            <a:schemeClr val="bg1"/>
                          </a:solidFill>
                          <a:effectLst/>
                        </a:rPr>
                        <a:t>Modifications de la topologie</a:t>
                      </a:r>
                    </a:p>
                  </a:txBody>
                  <a:tcPr marL="47625" marR="47625" marT="47625" marB="47625" anchor="ctr">
                    <a:solidFill>
                      <a:schemeClr val="accent1"/>
                    </a:solidFill>
                  </a:tcPr>
                </a:tc>
                <a:tc>
                  <a:txBody>
                    <a:bodyPr/>
                    <a:lstStyle/>
                    <a:p>
                      <a:pPr rtl="0" fontAlgn="ctr"/>
                      <a:r>
                        <a:rPr lang="fr-FR" b="0">
                          <a:effectLst/>
                        </a:rPr>
                        <a:t>S'adapte automatiquement aux modifications de la topologie</a:t>
                      </a:r>
                    </a:p>
                  </a:txBody>
                  <a:tcPr marL="47625" marR="47625" marT="47625" marB="47625" anchor="ctr"/>
                </a:tc>
                <a:tc>
                  <a:txBody>
                    <a:bodyPr/>
                    <a:lstStyle/>
                    <a:p>
                      <a:pPr rtl="0" fontAlgn="ctr"/>
                      <a:r>
                        <a:rPr lang="fr-FR" b="0">
                          <a:effectLst/>
                        </a:rPr>
                        <a:t>Intervention de l'administrateur requise</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982232348"/>
                  </a:ext>
                </a:extLst>
              </a:tr>
              <a:tr h="370840">
                <a:tc>
                  <a:txBody>
                    <a:bodyPr/>
                    <a:lstStyle/>
                    <a:p>
                      <a:pPr rtl="0" fontAlgn="ctr"/>
                      <a:r>
                        <a:rPr lang="fr-FR" b="0">
                          <a:solidFill>
                            <a:schemeClr val="bg1"/>
                          </a:solidFill>
                          <a:effectLst/>
                        </a:rPr>
                        <a:t>Extensibilité</a:t>
                      </a:r>
                    </a:p>
                  </a:txBody>
                  <a:tcPr marL="47625" marR="47625" marT="47625" marB="47625" anchor="ctr">
                    <a:solidFill>
                      <a:schemeClr val="accent1"/>
                    </a:solidFill>
                  </a:tcPr>
                </a:tc>
                <a:tc>
                  <a:txBody>
                    <a:bodyPr/>
                    <a:lstStyle/>
                    <a:p>
                      <a:pPr rtl="0" fontAlgn="ctr"/>
                      <a:r>
                        <a:rPr lang="fr-FR" b="0">
                          <a:effectLst/>
                        </a:rPr>
                        <a:t>Idéal pour les topologies de réseau simple et complexe</a:t>
                      </a:r>
                    </a:p>
                  </a:txBody>
                  <a:tcPr marL="47625" marR="47625" marT="47625" marB="47625" anchor="ctr"/>
                </a:tc>
                <a:tc>
                  <a:txBody>
                    <a:bodyPr/>
                    <a:lstStyle/>
                    <a:p>
                      <a:pPr rtl="0" fontAlgn="ctr"/>
                      <a:r>
                        <a:rPr lang="fr-FR" b="0">
                          <a:effectLst/>
                        </a:rPr>
                        <a:t>Idéal pour les topologies simples</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1746941744"/>
                  </a:ext>
                </a:extLst>
              </a:tr>
              <a:tr h="370840">
                <a:tc>
                  <a:txBody>
                    <a:bodyPr/>
                    <a:lstStyle/>
                    <a:p>
                      <a:pPr rtl="0" fontAlgn="ctr"/>
                      <a:r>
                        <a:rPr lang="fr-FR" b="0">
                          <a:solidFill>
                            <a:schemeClr val="bg1"/>
                          </a:solidFill>
                          <a:effectLst/>
                        </a:rPr>
                        <a:t>Sécurité</a:t>
                      </a:r>
                    </a:p>
                  </a:txBody>
                  <a:tcPr marL="47625" marR="47625" marT="47625" marB="47625" anchor="ctr">
                    <a:solidFill>
                      <a:schemeClr val="accent1"/>
                    </a:solidFill>
                  </a:tcPr>
                </a:tc>
                <a:tc>
                  <a:txBody>
                    <a:bodyPr/>
                    <a:lstStyle/>
                    <a:p>
                      <a:pPr rtl="0" fontAlgn="ctr"/>
                      <a:r>
                        <a:rPr lang="fr-FR" b="0">
                          <a:effectLst/>
                        </a:rPr>
                        <a:t>La sécurité doit être configurée</a:t>
                      </a:r>
                    </a:p>
                  </a:txBody>
                  <a:tcPr marL="47625" marR="47625" marT="47625" marB="47625" anchor="ctr"/>
                </a:tc>
                <a:tc>
                  <a:txBody>
                    <a:bodyPr/>
                    <a:lstStyle/>
                    <a:p>
                      <a:pPr rtl="0" fontAlgn="ctr"/>
                      <a:r>
                        <a:rPr lang="fr-FR" b="0">
                          <a:effectLst/>
                        </a:rPr>
                        <a:t>La sécurité est inhérente</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1687909195"/>
                  </a:ext>
                </a:extLst>
              </a:tr>
              <a:tr h="370840">
                <a:tc>
                  <a:txBody>
                    <a:bodyPr/>
                    <a:lstStyle/>
                    <a:p>
                      <a:pPr rtl="0" fontAlgn="ctr"/>
                      <a:r>
                        <a:rPr lang="fr-FR" b="0">
                          <a:solidFill>
                            <a:schemeClr val="bg1"/>
                          </a:solidFill>
                          <a:effectLst/>
                        </a:rPr>
                        <a:t>Utilisation des ressources</a:t>
                      </a:r>
                    </a:p>
                  </a:txBody>
                  <a:tcPr marL="47625" marR="47625" marT="47625" marB="47625" anchor="ctr">
                    <a:solidFill>
                      <a:schemeClr val="accent1"/>
                    </a:solidFill>
                  </a:tcPr>
                </a:tc>
                <a:tc>
                  <a:txBody>
                    <a:bodyPr/>
                    <a:lstStyle/>
                    <a:p>
                      <a:pPr rtl="0" fontAlgn="ctr"/>
                      <a:r>
                        <a:rPr lang="fr-FR" b="0">
                          <a:effectLst/>
                        </a:rPr>
                        <a:t>Utilise le CPU, la mémoire, la bande passante de la liaison</a:t>
                      </a:r>
                    </a:p>
                  </a:txBody>
                  <a:tcPr marL="47625" marR="47625" marT="47625" marB="47625" anchor="ctr"/>
                </a:tc>
                <a:tc>
                  <a:txBody>
                    <a:bodyPr/>
                    <a:lstStyle/>
                    <a:p>
                      <a:pPr rtl="0" fontAlgn="ctr"/>
                      <a:r>
                        <a:rPr lang="fr-FR" b="0">
                          <a:effectLst/>
                        </a:rPr>
                        <a:t>Aucune ressource supplémentaire n'est nécessaire</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452984166"/>
                  </a:ext>
                </a:extLst>
              </a:tr>
              <a:tr h="370840">
                <a:tc>
                  <a:txBody>
                    <a:bodyPr/>
                    <a:lstStyle/>
                    <a:p>
                      <a:pPr rtl="0" fontAlgn="ctr"/>
                      <a:r>
                        <a:rPr lang="fr-FR" b="0">
                          <a:solidFill>
                            <a:schemeClr val="bg1"/>
                          </a:solidFill>
                          <a:effectLst/>
                        </a:rPr>
                        <a:t>Prévisibilité du chemin</a:t>
                      </a:r>
                    </a:p>
                  </a:txBody>
                  <a:tcPr marL="47625" marR="47625" marT="47625" marB="47625" anchor="ctr">
                    <a:solidFill>
                      <a:schemeClr val="accent1"/>
                    </a:solidFill>
                  </a:tcPr>
                </a:tc>
                <a:tc>
                  <a:txBody>
                    <a:bodyPr/>
                    <a:lstStyle/>
                    <a:p>
                      <a:pPr rtl="0" fontAlgn="ctr"/>
                      <a:r>
                        <a:rPr lang="fr-FR" b="0">
                          <a:effectLst/>
                        </a:rPr>
                        <a:t>L'itinéraire dépend de la topologie et du protocole de routage utilisés</a:t>
                      </a:r>
                    </a:p>
                  </a:txBody>
                  <a:tcPr marL="47625" marR="47625" marT="47625" marB="47625" anchor="ctr"/>
                </a:tc>
                <a:tc>
                  <a:txBody>
                    <a:bodyPr/>
                    <a:lstStyle/>
                    <a:p>
                      <a:pPr rtl="0" fontAlgn="ctr"/>
                      <a:r>
                        <a:rPr lang="fr-FR" b="0">
                          <a:effectLst/>
                        </a:rPr>
                        <a:t>Définie explicitement par l'administrateur</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1008491071"/>
                  </a:ext>
                </a:extLst>
              </a:tr>
            </a:tbl>
          </a:graphicData>
        </a:graphic>
      </p:graphicFrame>
    </p:spTree>
    <p:extLst>
      <p:ext uri="{BB962C8B-B14F-4D97-AF65-F5344CB8AC3E}">
        <p14:creationId xmlns:p14="http://schemas.microsoft.com/office/powerpoint/2010/main" xmlns:c15="http://schemas.microsoft.com/office/drawing/2012/chart" xmlns:c="http://schemas.openxmlformats.org/drawingml/2006/chart" xmlns="" val="1660275099"/>
      </p:ext>
    </p:extLst>
  </p:cSld>
  <p:clrMapOvr>
    <a:masterClrMapping/>
  </p:clrMapOvr>
  <mc:AlternateContent xmlns:mc="http://schemas.openxmlformats.org/markup-compatibility/2006">
    <mc:Choice xmlns:p14="http://schemas.microsoft.com/office/powerpoint/2010/main" xmlns:c15="http://schemas.microsoft.com/office/drawing/2012/chart" xmlns:c="http://schemas.openxmlformats.org/drawingml/2006/chart" xmlns="" Requires="p14">
      <p:transition spd="med" p14:dur="700">
        <p:fade/>
      </p:transition>
    </mc:Choice>
    <mc:Fallback>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r>
              <a:rPr lang="fr-FR" sz="1600"/>
              <a:t>Routage statique et dynamique</a:t>
            </a:r>
            <a:r>
              <a:rPr lang="en-US" dirty="0"/>
              <a:t/>
            </a:r>
            <a:br>
              <a:rPr lang="en-US" dirty="0"/>
            </a:br>
            <a:r>
              <a:rPr lang="fr-FR" sz="2400"/>
              <a:t>Évolution du routage dynamique</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45FA7BB7-7815-9444-935A-BA36762CCE3E}"/>
              </a:ext>
            </a:extLst>
          </p:cNvPr>
          <p:cNvSpPr>
            <a:spLocks noGrp="1"/>
          </p:cNvSpPr>
          <p:nvPr>
            <p:ph idx="1"/>
          </p:nvPr>
        </p:nvSpPr>
        <p:spPr>
          <a:xfrm>
            <a:off x="474662" y="721204"/>
            <a:ext cx="8280057" cy="3689897"/>
          </a:xfrm>
        </p:spPr>
        <p:txBody>
          <a:bodyPr/>
          <a:lstStyle/>
          <a:p>
            <a:pPr marL="0" indent="0" algn="l" rtl="0"/>
            <a:r>
              <a:rPr lang="fr-FR" sz="1600">
                <a:solidFill>
                  <a:srgbClr val="000000"/>
                </a:solidFill>
              </a:rPr>
              <a:t>Les protocoles de routage dynamique sont utilisés dans les réseaux depuis la fin des années quatre-vingt. Le protocole RIP est l'un des tout premiers protocoles de routage. RIPv1 a été publiée en 1988, mais certains de ses algorithmes de base étaient déjà utilisés sur ARPANET (Advanced Research Projects Agency Network) dès 1969. À mesure que les réseaux évoluaient et devenaient plus complexes, de nouveaux protocoles de routage ont émergé. </a:t>
            </a:r>
          </a:p>
          <a:p>
            <a:pPr marL="0" indent="0" algn="l"/>
            <a:endParaRPr lang="en-US" sz="1600" dirty="0">
              <a:solidFill>
                <a:srgbClr val="000000"/>
              </a:solidFill>
            </a:endParaRPr>
          </a:p>
        </p:txBody>
      </p:sp>
      <p:pic>
        <p:nvPicPr>
          <p:cNvPr id="8" name="Picture 7">
            <a:extLst>
              <a:ext uri="{FF2B5EF4-FFF2-40B4-BE49-F238E27FC236}">
                <a16:creationId xmlns:a16="http://schemas.microsoft.com/office/drawing/2014/main" xmlns:c15="http://schemas.microsoft.com/office/drawing/2012/chart" xmlns:c="http://schemas.openxmlformats.org/drawingml/2006/chart" xmlns="" id="{223D22CF-CAB0-C149-9136-2EF107597CF8}"/>
              </a:ext>
            </a:extLst>
          </p:cNvPr>
          <p:cNvPicPr>
            <a:picLocks noChangeAspect="1"/>
          </p:cNvPicPr>
          <p:nvPr/>
        </p:nvPicPr>
        <p:blipFill>
          <a:blip r:embed="rId3"/>
          <a:stretch>
            <a:fillRect/>
          </a:stretch>
        </p:blipFill>
        <p:spPr>
          <a:xfrm>
            <a:off x="1774456" y="2277227"/>
            <a:ext cx="5595088" cy="2552759"/>
          </a:xfrm>
          <a:prstGeom prst="rect">
            <a:avLst/>
          </a:prstGeom>
        </p:spPr>
      </p:pic>
    </p:spTree>
    <p:extLst>
      <p:ext uri="{BB962C8B-B14F-4D97-AF65-F5344CB8AC3E}">
        <p14:creationId xmlns:p14="http://schemas.microsoft.com/office/powerpoint/2010/main" xmlns:c15="http://schemas.microsoft.com/office/drawing/2012/chart" xmlns:c="http://schemas.openxmlformats.org/drawingml/2006/chart" xmlns="" val="1237225903"/>
      </p:ext>
    </p:extLst>
  </p:cSld>
  <p:clrMapOvr>
    <a:masterClrMapping/>
  </p:clrMapOvr>
  <mc:AlternateContent xmlns:mc="http://schemas.openxmlformats.org/markup-compatibility/2006">
    <mc:Choice xmlns:p14="http://schemas.microsoft.com/office/powerpoint/2010/main" xmlns:c15="http://schemas.microsoft.com/office/drawing/2012/chart" xmlns:c="http://schemas.openxmlformats.org/drawingml/2006/chart" xmlns="" Requires="p14">
      <p:transition spd="med" p14:dur="700">
        <p:fade/>
      </p:transition>
    </mc:Choice>
    <mc:Fallback>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r>
              <a:rPr lang="fr-FR" sz="1600"/>
              <a:t>Routage statique et dynamique</a:t>
            </a:r>
            <a:r>
              <a:rPr lang="en-US" dirty="0"/>
              <a:t/>
            </a:r>
            <a:br>
              <a:rPr lang="en-US" dirty="0"/>
            </a:br>
            <a:r>
              <a:rPr lang="fr-FR" sz="2400"/>
              <a:t>Évolution du routage dynamique (suite)</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45FA7BB7-7815-9444-935A-BA36762CCE3E}"/>
              </a:ext>
            </a:extLst>
          </p:cNvPr>
          <p:cNvSpPr>
            <a:spLocks noGrp="1"/>
          </p:cNvSpPr>
          <p:nvPr>
            <p:ph idx="1"/>
          </p:nvPr>
        </p:nvSpPr>
        <p:spPr>
          <a:xfrm>
            <a:off x="474662" y="731837"/>
            <a:ext cx="8280057" cy="1778001"/>
          </a:xfrm>
        </p:spPr>
        <p:txBody>
          <a:bodyPr/>
          <a:lstStyle/>
          <a:p>
            <a:pPr marL="0" indent="0" algn="l" rtl="0"/>
            <a:r>
              <a:rPr lang="fr-FR" sz="1400" dirty="0">
                <a:solidFill>
                  <a:srgbClr val="000000"/>
                </a:solidFill>
              </a:rPr>
              <a:t>La table classe les protocoles de routage actuels. Les protocoles IGP (</a:t>
            </a:r>
            <a:r>
              <a:rPr lang="fr-FR" sz="1400" dirty="0" err="1">
                <a:solidFill>
                  <a:srgbClr val="000000"/>
                </a:solidFill>
              </a:rPr>
              <a:t>Interior</a:t>
            </a:r>
            <a:r>
              <a:rPr lang="fr-FR" sz="1400" dirty="0">
                <a:solidFill>
                  <a:srgbClr val="000000"/>
                </a:solidFill>
              </a:rPr>
              <a:t> Gateway Protocoles) sont des protocoles de routage utilisés pour échanger des informations de routage au sein d'un domaine de routage administré par une seule organisation. Il n'y a qu'un seul EGP et c'est BGP. BGP est utilisé pour échanger des informations de routage entre différentes organisations, connues sous le nom de systèmes autonomes (AS). BGP est utilisé par les </a:t>
            </a:r>
            <a:r>
              <a:rPr lang="fr-FR" sz="1400" dirty="0" err="1">
                <a:solidFill>
                  <a:srgbClr val="000000"/>
                </a:solidFill>
              </a:rPr>
              <a:t>ISPs</a:t>
            </a:r>
            <a:r>
              <a:rPr lang="fr-FR" sz="1400" dirty="0">
                <a:solidFill>
                  <a:srgbClr val="000000"/>
                </a:solidFill>
              </a:rPr>
              <a:t> pour acheminer les paquets sur Internet. Les protocoles de routage vectoriel de distance, d'état de liaison et de vecteurs de chemin font référence au type d'algorithme de routage utilisé pour déterminer le meilleur chemin.</a:t>
            </a:r>
          </a:p>
        </p:txBody>
      </p:sp>
      <p:graphicFrame>
        <p:nvGraphicFramePr>
          <p:cNvPr id="2" name="Table 1">
            <a:extLst>
              <a:ext uri="{FF2B5EF4-FFF2-40B4-BE49-F238E27FC236}">
                <a16:creationId xmlns:a16="http://schemas.microsoft.com/office/drawing/2014/main" xmlns:c15="http://schemas.microsoft.com/office/drawing/2012/chart" xmlns:c="http://schemas.openxmlformats.org/drawingml/2006/chart" xmlns="" id="{8D1BD308-6049-C64D-9E30-BBE57975B6F6}"/>
              </a:ext>
            </a:extLst>
          </p:cNvPr>
          <p:cNvGraphicFramePr>
            <a:graphicFrameLocks noGrp="1"/>
          </p:cNvGraphicFramePr>
          <p:nvPr>
            <p:extLst>
              <p:ext uri="{D42A27DB-BD31-4B8C-83A1-F6EECF244321}">
                <p14:modId xmlns:p14="http://schemas.microsoft.com/office/powerpoint/2010/main" xmlns:c15="http://schemas.microsoft.com/office/drawing/2012/chart" xmlns:c="http://schemas.openxmlformats.org/drawingml/2006/chart" xmlns="" val="659874679"/>
              </p:ext>
            </p:extLst>
          </p:nvPr>
        </p:nvGraphicFramePr>
        <p:xfrm>
          <a:off x="914400" y="2452348"/>
          <a:ext cx="7198242" cy="2204720"/>
        </p:xfrm>
        <a:graphic>
          <a:graphicData uri="http://schemas.openxmlformats.org/drawingml/2006/table">
            <a:tbl>
              <a:tblPr firstRow="1" bandRow="1">
                <a:tableStyleId>{5C22544A-7EE6-4342-B048-85BDC9FD1C3A}</a:tableStyleId>
              </a:tblPr>
              <a:tblGrid>
                <a:gridCol w="912336">
                  <a:extLst>
                    <a:ext uri="{9D8B030D-6E8A-4147-A177-3AD203B41FA5}">
                      <a16:colId xmlns:a16="http://schemas.microsoft.com/office/drawing/2014/main" xmlns:c15="http://schemas.microsoft.com/office/drawing/2012/chart" xmlns:c="http://schemas.openxmlformats.org/drawingml/2006/chart" xmlns="" val="806955637"/>
                    </a:ext>
                  </a:extLst>
                </a:gridCol>
                <a:gridCol w="771358">
                  <a:extLst>
                    <a:ext uri="{9D8B030D-6E8A-4147-A177-3AD203B41FA5}">
                      <a16:colId xmlns:a16="http://schemas.microsoft.com/office/drawing/2014/main" xmlns:c15="http://schemas.microsoft.com/office/drawing/2012/chart" xmlns:c="http://schemas.openxmlformats.org/drawingml/2006/chart" xmlns="" val="340555182"/>
                    </a:ext>
                  </a:extLst>
                </a:gridCol>
                <a:gridCol w="1099348">
                  <a:extLst>
                    <a:ext uri="{9D8B030D-6E8A-4147-A177-3AD203B41FA5}">
                      <a16:colId xmlns:a16="http://schemas.microsoft.com/office/drawing/2014/main" xmlns:c15="http://schemas.microsoft.com/office/drawing/2012/chart" xmlns:c="http://schemas.openxmlformats.org/drawingml/2006/chart" xmlns="" val="939922169"/>
                    </a:ext>
                  </a:extLst>
                </a:gridCol>
                <a:gridCol w="986259">
                  <a:extLst>
                    <a:ext uri="{9D8B030D-6E8A-4147-A177-3AD203B41FA5}">
                      <a16:colId xmlns:a16="http://schemas.microsoft.com/office/drawing/2014/main" xmlns:c15="http://schemas.microsoft.com/office/drawing/2012/chart" xmlns:c="http://schemas.openxmlformats.org/drawingml/2006/chart" xmlns="" val="2504549430"/>
                    </a:ext>
                  </a:extLst>
                </a:gridCol>
                <a:gridCol w="977628">
                  <a:extLst>
                    <a:ext uri="{9D8B030D-6E8A-4147-A177-3AD203B41FA5}">
                      <a16:colId xmlns:a16="http://schemas.microsoft.com/office/drawing/2014/main" xmlns:c15="http://schemas.microsoft.com/office/drawing/2012/chart" xmlns:c="http://schemas.openxmlformats.org/drawingml/2006/chart" xmlns="" val="836460247"/>
                    </a:ext>
                  </a:extLst>
                </a:gridCol>
                <a:gridCol w="2451313">
                  <a:extLst>
                    <a:ext uri="{9D8B030D-6E8A-4147-A177-3AD203B41FA5}">
                      <a16:colId xmlns:a16="http://schemas.microsoft.com/office/drawing/2014/main" xmlns:c15="http://schemas.microsoft.com/office/drawing/2012/chart" xmlns:c="http://schemas.openxmlformats.org/drawingml/2006/chart" xmlns="" val="2517227646"/>
                    </a:ext>
                  </a:extLst>
                </a:gridCol>
              </a:tblGrid>
              <a:tr h="370840">
                <a:tc>
                  <a:txBody>
                    <a:bodyPr/>
                    <a:lstStyle/>
                    <a:p>
                      <a:endParaRPr lang="en-US" dirty="0"/>
                    </a:p>
                  </a:txBody>
                  <a:tcPr/>
                </a:tc>
                <a:tc gridSpan="4">
                  <a:txBody>
                    <a:bodyPr/>
                    <a:lstStyle/>
                    <a:p>
                      <a:pPr rtl="0"/>
                      <a:r>
                        <a:rPr lang="fr-FR"/>
                        <a:t>IGP (Protocoles relatifs aux passerelles intérieures)</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rtl="0"/>
                      <a:r>
                        <a:rPr lang="fr-FR"/>
                        <a:t>EGP (Protocoles relatifs aux passerelles extérieures)</a:t>
                      </a:r>
                    </a:p>
                  </a:txBody>
                  <a:tcPr/>
                </a:tc>
                <a:extLst>
                  <a:ext uri="{0D108BD9-81ED-4DB2-BD59-A6C34878D82A}">
                    <a16:rowId xmlns:a16="http://schemas.microsoft.com/office/drawing/2014/main" xmlns:c15="http://schemas.microsoft.com/office/drawing/2012/chart" xmlns:c="http://schemas.openxmlformats.org/drawingml/2006/chart" xmlns="" val="216770892"/>
                  </a:ext>
                </a:extLst>
              </a:tr>
              <a:tr h="370840">
                <a:tc>
                  <a:txBody>
                    <a:bodyPr/>
                    <a:lstStyle/>
                    <a:p>
                      <a:endParaRPr lang="en-US" dirty="0"/>
                    </a:p>
                  </a:txBody>
                  <a:tcPr/>
                </a:tc>
                <a:tc gridSpan="2">
                  <a:txBody>
                    <a:bodyPr/>
                    <a:lstStyle/>
                    <a:p>
                      <a:pPr rtl="0"/>
                      <a:r>
                        <a:rPr lang="fr-FR" dirty="0"/>
                        <a:t>Vecteur de distance</a:t>
                      </a:r>
                    </a:p>
                  </a:txBody>
                  <a:tcPr/>
                </a:tc>
                <a:tc hMerge="1">
                  <a:txBody>
                    <a:bodyPr/>
                    <a:lstStyle/>
                    <a:p>
                      <a:endParaRPr lang="en-US"/>
                    </a:p>
                  </a:txBody>
                  <a:tcPr/>
                </a:tc>
                <a:tc gridSpan="2">
                  <a:txBody>
                    <a:bodyPr/>
                    <a:lstStyle/>
                    <a:p>
                      <a:pPr rtl="0"/>
                      <a:r>
                        <a:rPr lang="fr-FR" dirty="0"/>
                        <a:t>État de liens</a:t>
                      </a:r>
                    </a:p>
                  </a:txBody>
                  <a:tcPr/>
                </a:tc>
                <a:tc hMerge="1">
                  <a:txBody>
                    <a:bodyPr/>
                    <a:lstStyle/>
                    <a:p>
                      <a:endParaRPr lang="en-US"/>
                    </a:p>
                  </a:txBody>
                  <a:tcPr/>
                </a:tc>
                <a:tc>
                  <a:txBody>
                    <a:bodyPr/>
                    <a:lstStyle/>
                    <a:p>
                      <a:pPr rtl="0"/>
                      <a:r>
                        <a:rPr lang="fr-FR"/>
                        <a:t>Protocole BGP</a:t>
                      </a:r>
                    </a:p>
                  </a:txBody>
                  <a:tcPr/>
                </a:tc>
                <a:extLst>
                  <a:ext uri="{0D108BD9-81ED-4DB2-BD59-A6C34878D82A}">
                    <a16:rowId xmlns:a16="http://schemas.microsoft.com/office/drawing/2014/main" xmlns:c15="http://schemas.microsoft.com/office/drawing/2012/chart" xmlns:c="http://schemas.openxmlformats.org/drawingml/2006/chart" xmlns="" val="1826465723"/>
                  </a:ext>
                </a:extLst>
              </a:tr>
              <a:tr h="370840">
                <a:tc>
                  <a:txBody>
                    <a:bodyPr/>
                    <a:lstStyle/>
                    <a:p>
                      <a:pPr rtl="0"/>
                      <a:r>
                        <a:rPr lang="fr-FR"/>
                        <a:t>IPv4</a:t>
                      </a:r>
                    </a:p>
                  </a:txBody>
                  <a:tcPr/>
                </a:tc>
                <a:tc>
                  <a:txBody>
                    <a:bodyPr/>
                    <a:lstStyle/>
                    <a:p>
                      <a:pPr rtl="0"/>
                      <a:r>
                        <a:rPr lang="fr-FR"/>
                        <a:t>RIPv2</a:t>
                      </a:r>
                    </a:p>
                  </a:txBody>
                  <a:tcPr/>
                </a:tc>
                <a:tc>
                  <a:txBody>
                    <a:bodyPr/>
                    <a:lstStyle/>
                    <a:p>
                      <a:pPr rtl="0"/>
                      <a:r>
                        <a:rPr lang="fr-FR"/>
                        <a:t>EIGRP</a:t>
                      </a:r>
                    </a:p>
                  </a:txBody>
                  <a:tcPr/>
                </a:tc>
                <a:tc>
                  <a:txBody>
                    <a:bodyPr/>
                    <a:lstStyle/>
                    <a:p>
                      <a:pPr rtl="0"/>
                      <a:r>
                        <a:rPr lang="fr-FR"/>
                        <a:t>OSPFv2</a:t>
                      </a:r>
                    </a:p>
                  </a:txBody>
                  <a:tcPr/>
                </a:tc>
                <a:tc>
                  <a:txBody>
                    <a:bodyPr/>
                    <a:lstStyle/>
                    <a:p>
                      <a:pPr rtl="0"/>
                      <a:r>
                        <a:rPr lang="fr-FR"/>
                        <a:t>IS-IS</a:t>
                      </a:r>
                    </a:p>
                  </a:txBody>
                  <a:tcPr/>
                </a:tc>
                <a:tc>
                  <a:txBody>
                    <a:bodyPr/>
                    <a:lstStyle/>
                    <a:p>
                      <a:pPr rtl="0"/>
                      <a:r>
                        <a:rPr lang="fr-FR"/>
                        <a:t>BGP-4</a:t>
                      </a:r>
                    </a:p>
                  </a:txBody>
                  <a:tcPr/>
                </a:tc>
                <a:extLst>
                  <a:ext uri="{0D108BD9-81ED-4DB2-BD59-A6C34878D82A}">
                    <a16:rowId xmlns:a16="http://schemas.microsoft.com/office/drawing/2014/main" xmlns:c15="http://schemas.microsoft.com/office/drawing/2012/chart" xmlns:c="http://schemas.openxmlformats.org/drawingml/2006/chart" xmlns="" val="310896320"/>
                  </a:ext>
                </a:extLst>
              </a:tr>
              <a:tr h="370840">
                <a:tc>
                  <a:txBody>
                    <a:bodyPr/>
                    <a:lstStyle/>
                    <a:p>
                      <a:pPr rtl="0"/>
                      <a:r>
                        <a:rPr lang="fr-FR"/>
                        <a:t>IPv6</a:t>
                      </a:r>
                    </a:p>
                  </a:txBody>
                  <a:tcPr/>
                </a:tc>
                <a:tc>
                  <a:txBody>
                    <a:bodyPr/>
                    <a:lstStyle/>
                    <a:p>
                      <a:pPr rtl="0"/>
                      <a:r>
                        <a:rPr lang="fr-FR"/>
                        <a:t>RIPng</a:t>
                      </a:r>
                    </a:p>
                  </a:txBody>
                  <a:tcPr/>
                </a:tc>
                <a:tc>
                  <a:txBody>
                    <a:bodyPr/>
                    <a:lstStyle/>
                    <a:p>
                      <a:pPr rtl="0"/>
                      <a:r>
                        <a:rPr lang="fr-FR"/>
                        <a:t>Protocole EIGRP pour IPv6</a:t>
                      </a:r>
                    </a:p>
                  </a:txBody>
                  <a:tcPr/>
                </a:tc>
                <a:tc>
                  <a:txBody>
                    <a:bodyPr/>
                    <a:lstStyle/>
                    <a:p>
                      <a:pPr rtl="0"/>
                      <a:r>
                        <a:rPr lang="fr-FR"/>
                        <a:t>OSPFv3</a:t>
                      </a:r>
                    </a:p>
                  </a:txBody>
                  <a:tcPr/>
                </a:tc>
                <a:tc>
                  <a:txBody>
                    <a:bodyPr/>
                    <a:lstStyle/>
                    <a:p>
                      <a:pPr rtl="0"/>
                      <a:r>
                        <a:rPr lang="fr-FR"/>
                        <a:t>IS-IS pour IPv6</a:t>
                      </a:r>
                    </a:p>
                  </a:txBody>
                  <a:tcPr/>
                </a:tc>
                <a:tc>
                  <a:txBody>
                    <a:bodyPr/>
                    <a:lstStyle/>
                    <a:p>
                      <a:pPr rtl="0"/>
                      <a:r>
                        <a:rPr lang="fr-FR" dirty="0"/>
                        <a:t>BGP-MP</a:t>
                      </a:r>
                    </a:p>
                  </a:txBody>
                  <a:tcPr/>
                </a:tc>
                <a:extLst>
                  <a:ext uri="{0D108BD9-81ED-4DB2-BD59-A6C34878D82A}">
                    <a16:rowId xmlns:a16="http://schemas.microsoft.com/office/drawing/2014/main" xmlns:c15="http://schemas.microsoft.com/office/drawing/2012/chart" xmlns:c="http://schemas.openxmlformats.org/drawingml/2006/chart" xmlns="" val="3782529501"/>
                  </a:ext>
                </a:extLst>
              </a:tr>
            </a:tbl>
          </a:graphicData>
        </a:graphic>
      </p:graphicFrame>
    </p:spTree>
    <p:extLst>
      <p:ext uri="{BB962C8B-B14F-4D97-AF65-F5344CB8AC3E}">
        <p14:creationId xmlns:p14="http://schemas.microsoft.com/office/powerpoint/2010/main" xmlns:c15="http://schemas.microsoft.com/office/drawing/2012/chart" xmlns:c="http://schemas.openxmlformats.org/drawingml/2006/chart" xmlns="" val="2645079375"/>
      </p:ext>
    </p:extLst>
  </p:cSld>
  <p:clrMapOvr>
    <a:masterClrMapping/>
  </p:clrMapOvr>
  <mc:AlternateContent xmlns:mc="http://schemas.openxmlformats.org/markup-compatibility/2006">
    <mc:Choice xmlns:p14="http://schemas.microsoft.com/office/powerpoint/2010/main" xmlns:c15="http://schemas.microsoft.com/office/drawing/2012/chart" xmlns:c="http://schemas.openxmlformats.org/drawingml/2006/chart" xmlns="" Requires="p14">
      <p:transition spd="med" p14:dur="700">
        <p:fade/>
      </p:transition>
    </mc:Choice>
    <mc:Fallback>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r>
              <a:rPr lang="fr-FR" sz="1600"/>
              <a:t>Routage statique et dynamique</a:t>
            </a:r>
            <a:r>
              <a:rPr lang="en-US" dirty="0"/>
              <a:t/>
            </a:r>
            <a:br>
              <a:rPr lang="en-US" dirty="0"/>
            </a:br>
            <a:r>
              <a:rPr lang="fr-FR" sz="2400"/>
              <a:t>Concepts de protocole de routage dynamique</a:t>
            </a:r>
          </a:p>
        </p:txBody>
      </p:sp>
      <p:sp>
        <p:nvSpPr>
          <p:cNvPr id="6" name="Content Placeholder 5">
            <a:extLst>
              <a:ext uri="{FF2B5EF4-FFF2-40B4-BE49-F238E27FC236}">
                <a16:creationId xmlns:a16="http://schemas.microsoft.com/office/drawing/2014/main" xmlns:c15="http://schemas.microsoft.com/office/drawing/2012/chart" xmlns:c="http://schemas.openxmlformats.org/drawingml/2006/chart" xmlns="" id="{EFB1DA6D-F355-2040-82FE-A0FCBE57CA9A}"/>
              </a:ext>
            </a:extLst>
          </p:cNvPr>
          <p:cNvSpPr>
            <a:spLocks noGrp="1"/>
          </p:cNvSpPr>
          <p:nvPr>
            <p:ph idx="1"/>
          </p:nvPr>
        </p:nvSpPr>
        <p:spPr>
          <a:xfrm>
            <a:off x="474662" y="731837"/>
            <a:ext cx="8280057" cy="3689897"/>
          </a:xfrm>
        </p:spPr>
        <p:txBody>
          <a:bodyPr/>
          <a:lstStyle/>
          <a:p>
            <a:pPr marL="0" indent="0" algn="l" rtl="0"/>
            <a:r>
              <a:rPr lang="fr-FR" sz="1600">
                <a:solidFill>
                  <a:srgbClr val="000000"/>
                </a:solidFill>
              </a:rPr>
              <a:t>Un protocole de routage est un ensemble de processus, d’algorithmes et de messages qui sont utilisés pour échanger des informations de routage et construire la table de routage en y indiquant les meilleurs chemins. L'objectif des protocoles de routage dynamique est notamment le suivant :</a:t>
            </a:r>
          </a:p>
          <a:p>
            <a:pPr marL="415985" lvl="1" indent="-342900" rtl="0">
              <a:buFont typeface="Arial" panose="020B0604020202020204" pitchFamily="34" charset="0"/>
              <a:buChar char="•"/>
            </a:pPr>
            <a:r>
              <a:rPr lang="fr-FR" sz="1600">
                <a:solidFill>
                  <a:srgbClr val="000000"/>
                </a:solidFill>
              </a:rPr>
              <a:t>découverte des réseaux distants ;</a:t>
            </a:r>
          </a:p>
          <a:p>
            <a:pPr marL="415985" lvl="1" indent="-342900" rtl="0">
              <a:buFont typeface="Arial" panose="020B0604020202020204" pitchFamily="34" charset="0"/>
              <a:buChar char="•"/>
            </a:pPr>
            <a:r>
              <a:rPr lang="fr-FR" sz="1600">
                <a:solidFill>
                  <a:srgbClr val="000000"/>
                </a:solidFill>
              </a:rPr>
              <a:t>actualisation des informations de routage ;</a:t>
            </a:r>
          </a:p>
          <a:p>
            <a:pPr marL="415985" lvl="1" indent="-342900" rtl="0">
              <a:buFont typeface="Arial" panose="020B0604020202020204" pitchFamily="34" charset="0"/>
              <a:buChar char="•"/>
            </a:pPr>
            <a:r>
              <a:rPr lang="fr-FR" sz="1600">
                <a:solidFill>
                  <a:srgbClr val="000000"/>
                </a:solidFill>
              </a:rPr>
              <a:t>choix du meilleur chemin vers des réseaux de destination ;</a:t>
            </a:r>
          </a:p>
          <a:p>
            <a:pPr marL="415985" lvl="1" indent="-342900" rtl="0">
              <a:buFont typeface="Arial" panose="020B0604020202020204" pitchFamily="34" charset="0"/>
              <a:buChar char="•"/>
            </a:pPr>
            <a:r>
              <a:rPr lang="fr-FR" sz="1600">
                <a:solidFill>
                  <a:srgbClr val="000000"/>
                </a:solidFill>
              </a:rPr>
              <a:t>capacité à trouver un nouveau meilleur chemin si le chemin actuel n'est plus disponible.</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xmlns:c15="http://schemas.microsoft.com/office/drawing/2012/chart" xmlns:c="http://schemas.openxmlformats.org/drawingml/2006/chart" xmlns="" val="3646149947"/>
      </p:ext>
    </p:extLst>
  </p:cSld>
  <p:clrMapOvr>
    <a:masterClrMapping/>
  </p:clrMapOvr>
  <mc:AlternateContent xmlns:mc="http://schemas.openxmlformats.org/markup-compatibility/2006">
    <mc:Choice xmlns:p14="http://schemas.microsoft.com/office/powerpoint/2010/main" xmlns:c15="http://schemas.microsoft.com/office/drawing/2012/chart" xmlns:c="http://schemas.openxmlformats.org/drawingml/2006/chart" xmlns="" Requires="p14">
      <p:transition spd="med" p14:dur="700">
        <p:fade/>
      </p:transition>
    </mc:Choice>
    <mc:Fallback>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r>
              <a:rPr lang="fr-FR" sz="1600"/>
              <a:t>Routage statique et dynamique</a:t>
            </a:r>
            <a:r>
              <a:rPr lang="en-US" dirty="0"/>
              <a:t/>
            </a:r>
            <a:br>
              <a:rPr lang="en-US" dirty="0"/>
            </a:br>
            <a:r>
              <a:rPr lang="fr-FR" sz="2400"/>
              <a:t>Concepts de protocole de routage dynamique (suite)</a:t>
            </a:r>
          </a:p>
        </p:txBody>
      </p:sp>
      <p:sp>
        <p:nvSpPr>
          <p:cNvPr id="6" name="Content Placeholder 5">
            <a:extLst>
              <a:ext uri="{FF2B5EF4-FFF2-40B4-BE49-F238E27FC236}">
                <a16:creationId xmlns:a16="http://schemas.microsoft.com/office/drawing/2014/main" xmlns:c15="http://schemas.microsoft.com/office/drawing/2012/chart" xmlns:c="http://schemas.openxmlformats.org/drawingml/2006/chart" xmlns="" id="{EFB1DA6D-F355-2040-82FE-A0FCBE57CA9A}"/>
              </a:ext>
            </a:extLst>
          </p:cNvPr>
          <p:cNvSpPr>
            <a:spLocks noGrp="1"/>
          </p:cNvSpPr>
          <p:nvPr>
            <p:ph idx="1"/>
          </p:nvPr>
        </p:nvSpPr>
        <p:spPr>
          <a:xfrm>
            <a:off x="474662" y="731837"/>
            <a:ext cx="8280057" cy="3689897"/>
          </a:xfrm>
        </p:spPr>
        <p:txBody>
          <a:bodyPr/>
          <a:lstStyle/>
          <a:p>
            <a:pPr marL="0" indent="0" algn="l" rtl="0"/>
            <a:r>
              <a:rPr lang="fr-FR" sz="1600">
                <a:solidFill>
                  <a:srgbClr val="000000"/>
                </a:solidFill>
              </a:rPr>
              <a:t>Les principaux composants des protocoles de routage dynamique incluent les éléments suivants:</a:t>
            </a:r>
          </a:p>
          <a:p>
            <a:pPr marL="358835" lvl="1" indent="-285750" rtl="0">
              <a:buFont typeface="Arial" panose="020B0604020202020204" pitchFamily="34" charset="0"/>
              <a:buChar char="•"/>
            </a:pPr>
            <a:r>
              <a:rPr lang="fr-FR" b="1">
                <a:solidFill>
                  <a:srgbClr val="000000"/>
                </a:solidFill>
              </a:rPr>
              <a:t>Structures de données -</a:t>
            </a:r>
            <a:r>
              <a:rPr lang="fr-FR">
                <a:solidFill>
                  <a:srgbClr val="000000"/>
                </a:solidFill>
              </a:rPr>
              <a:t> Les protocoles de routage utilisent généralement des tables ou des bases de données pour fonctionner. Ces informations sont conservées dans la mémoire vive.</a:t>
            </a:r>
          </a:p>
          <a:p>
            <a:pPr marL="358835" lvl="1" indent="-285750" rtl="0">
              <a:buFont typeface="Arial" panose="020B0604020202020204" pitchFamily="34" charset="0"/>
              <a:buChar char="•"/>
            </a:pPr>
            <a:r>
              <a:rPr lang="fr-FR" b="1">
                <a:solidFill>
                  <a:srgbClr val="000000"/>
                </a:solidFill>
              </a:rPr>
              <a:t>Messages de protocole de routage -</a:t>
            </a:r>
            <a:r>
              <a:rPr lang="fr-FR">
                <a:solidFill>
                  <a:srgbClr val="000000"/>
                </a:solidFill>
              </a:rPr>
              <a:t> Les protocoles de routage utilisent différents types de messages pour découvrir les routeurs voisins, échanger des informations de routage et d'autres tâches pour apprendre et maintenir des informations précises sur le réseau.</a:t>
            </a:r>
          </a:p>
          <a:p>
            <a:pPr marL="358835" lvl="1" indent="-285750" rtl="0">
              <a:buFont typeface="Arial" panose="020B0604020202020204" pitchFamily="34" charset="0"/>
              <a:buChar char="•"/>
            </a:pPr>
            <a:r>
              <a:rPr lang="fr-FR" b="1">
                <a:solidFill>
                  <a:srgbClr val="000000"/>
                </a:solidFill>
              </a:rPr>
              <a:t>Algorithme -</a:t>
            </a:r>
            <a:r>
              <a:rPr lang="fr-FR">
                <a:solidFill>
                  <a:srgbClr val="000000"/>
                </a:solidFill>
              </a:rPr>
              <a:t> Un algorithme est une liste finie d'étapes utilisées pour accomplir une tâche. Les protocoles de routage utilisent des algorithmes pour faciliter l’échange d’informations de routage et déterminer le meilleur chemin d’accès.</a:t>
            </a:r>
          </a:p>
          <a:p>
            <a:pPr marL="285750" indent="-285750" algn="l">
              <a:buFont typeface="Arial" panose="020B0604020202020204" pitchFamily="34" charset="0"/>
              <a:buChar char="•"/>
            </a:pPr>
            <a:endParaRPr lang="en-US" sz="1600" dirty="0">
              <a:solidFill>
                <a:srgbClr val="000000"/>
              </a:solidFill>
            </a:endParaRPr>
          </a:p>
          <a:p>
            <a:pPr marL="0" indent="0" algn="l" rtl="0"/>
            <a:r>
              <a:rPr lang="fr-FR" sz="1600">
                <a:solidFill>
                  <a:srgbClr val="000000"/>
                </a:solidFill>
              </a:rPr>
              <a:t>Les protocoles de routage déterminent le meilleur chemin, ou la meilleure route, vers chaque réseau. Cette route est alors fournie à la table de routage. La route sera installée dans la table de routage s'il n'y a pas d'autre source de routage avec un AD inférieur. </a:t>
            </a:r>
          </a:p>
        </p:txBody>
      </p:sp>
    </p:spTree>
    <p:extLst>
      <p:ext uri="{BB962C8B-B14F-4D97-AF65-F5344CB8AC3E}">
        <p14:creationId xmlns:p14="http://schemas.microsoft.com/office/powerpoint/2010/main" xmlns:c15="http://schemas.microsoft.com/office/drawing/2012/chart" xmlns:c="http://schemas.openxmlformats.org/drawingml/2006/chart" xmlns="" val="4125022450"/>
      </p:ext>
    </p:extLst>
  </p:cSld>
  <p:clrMapOvr>
    <a:masterClrMapping/>
  </p:clrMapOvr>
  <mc:AlternateContent xmlns:mc="http://schemas.openxmlformats.org/markup-compatibility/2006">
    <mc:Choice xmlns:p14="http://schemas.microsoft.com/office/powerpoint/2010/main" xmlns:c15="http://schemas.microsoft.com/office/drawing/2012/chart" xmlns:c="http://schemas.openxmlformats.org/drawingml/2006/chart" xmlns="" Requires="p14">
      <p:transition spd="med" p14:dur="700">
        <p:fade/>
      </p:transition>
    </mc:Choice>
    <mc:Fallback>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r>
              <a:rPr lang="fr-FR" sz="1600"/>
              <a:t>Routage statique et dynamique</a:t>
            </a:r>
            <a:r>
              <a:rPr lang="en-US" dirty="0"/>
              <a:t/>
            </a:r>
            <a:br>
              <a:rPr lang="en-US" dirty="0"/>
            </a:br>
            <a:r>
              <a:rPr lang="fr-FR" sz="2400"/>
              <a:t>Meilleur chemin</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FEC92C78-AE58-D446-8385-EEE3464D0F02}"/>
              </a:ext>
            </a:extLst>
          </p:cNvPr>
          <p:cNvSpPr>
            <a:spLocks noGrp="1"/>
          </p:cNvSpPr>
          <p:nvPr>
            <p:ph idx="1"/>
          </p:nvPr>
        </p:nvSpPr>
        <p:spPr>
          <a:xfrm>
            <a:off x="474662" y="731838"/>
            <a:ext cx="8280057" cy="1745402"/>
          </a:xfrm>
        </p:spPr>
        <p:txBody>
          <a:bodyPr/>
          <a:lstStyle/>
          <a:p>
            <a:pPr marL="0" indent="0" algn="l" rtl="0"/>
            <a:r>
              <a:rPr lang="fr-FR" sz="1400" dirty="0">
                <a:solidFill>
                  <a:srgbClr val="000000"/>
                </a:solidFill>
              </a:rPr>
              <a:t>Le meilleur chemin est sélectionné par un protocole de routage, qui utilise une valeur ou une métrique pour déterminer la distance à parcourir pour atteindre un réseau. Une métrique est une valeur quantitative utilisée pour mesurer la distance pour un réseau donné. Le meilleur chemin pour rejoindre un réseau est celui dont la métrique est la plus faible.</a:t>
            </a:r>
          </a:p>
          <a:p>
            <a:pPr marL="0" indent="0" algn="l" rtl="0"/>
            <a:r>
              <a:rPr lang="fr-FR" sz="1400" dirty="0">
                <a:solidFill>
                  <a:srgbClr val="000000"/>
                </a:solidFill>
              </a:rPr>
              <a:t>Les protocoles de routage dynamique utilisent généralement leurs propres règles et métriques pour constituer et mettre à jour leur table de routage. Le tableau suivant énumère les protocoles dynamiques courants et leurs métriques.</a:t>
            </a:r>
          </a:p>
          <a:p>
            <a:pPr marL="342900" indent="-342900" algn="l">
              <a:buFont typeface="Arial" panose="020B0604020202020204" pitchFamily="34" charset="0"/>
              <a:buChar char="•"/>
            </a:pPr>
            <a:endParaRPr lang="en-US" sz="1400" dirty="0">
              <a:solidFill>
                <a:srgbClr val="000000"/>
              </a:solidFill>
            </a:endParaRPr>
          </a:p>
        </p:txBody>
      </p:sp>
      <p:graphicFrame>
        <p:nvGraphicFramePr>
          <p:cNvPr id="5" name="Table 4">
            <a:extLst>
              <a:ext uri="{FF2B5EF4-FFF2-40B4-BE49-F238E27FC236}">
                <a16:creationId xmlns:a16="http://schemas.microsoft.com/office/drawing/2014/main" xmlns:c15="http://schemas.microsoft.com/office/drawing/2012/chart" xmlns:c="http://schemas.openxmlformats.org/drawingml/2006/chart" xmlns="" id="{56BA8494-F3FA-0744-A03A-718FD4CD5BD8}"/>
              </a:ext>
            </a:extLst>
          </p:cNvPr>
          <p:cNvGraphicFramePr>
            <a:graphicFrameLocks noGrp="1"/>
          </p:cNvGraphicFramePr>
          <p:nvPr>
            <p:extLst>
              <p:ext uri="{D42A27DB-BD31-4B8C-83A1-F6EECF244321}">
                <p14:modId xmlns:p14="http://schemas.microsoft.com/office/powerpoint/2010/main" xmlns:c15="http://schemas.microsoft.com/office/drawing/2012/chart" xmlns:c="http://schemas.openxmlformats.org/drawingml/2006/chart" xmlns="" val="2685129304"/>
              </p:ext>
            </p:extLst>
          </p:nvPr>
        </p:nvGraphicFramePr>
        <p:xfrm>
          <a:off x="276447" y="2402957"/>
          <a:ext cx="8623004" cy="2571351"/>
        </p:xfrm>
        <a:graphic>
          <a:graphicData uri="http://schemas.openxmlformats.org/drawingml/2006/table">
            <a:tbl>
              <a:tblPr firstRow="1" bandRow="1">
                <a:tableStyleId>{5C22544A-7EE6-4342-B048-85BDC9FD1C3A}</a:tableStyleId>
              </a:tblPr>
              <a:tblGrid>
                <a:gridCol w="2660062">
                  <a:extLst>
                    <a:ext uri="{9D8B030D-6E8A-4147-A177-3AD203B41FA5}">
                      <a16:colId xmlns:a16="http://schemas.microsoft.com/office/drawing/2014/main" xmlns:c15="http://schemas.microsoft.com/office/drawing/2012/chart" xmlns:c="http://schemas.openxmlformats.org/drawingml/2006/chart" xmlns="" val="3206744767"/>
                    </a:ext>
                  </a:extLst>
                </a:gridCol>
                <a:gridCol w="5962942">
                  <a:extLst>
                    <a:ext uri="{9D8B030D-6E8A-4147-A177-3AD203B41FA5}">
                      <a16:colId xmlns:a16="http://schemas.microsoft.com/office/drawing/2014/main" xmlns:c15="http://schemas.microsoft.com/office/drawing/2012/chart" xmlns:c="http://schemas.openxmlformats.org/drawingml/2006/chart" xmlns="" val="1344843564"/>
                    </a:ext>
                  </a:extLst>
                </a:gridCol>
              </a:tblGrid>
              <a:tr h="276714">
                <a:tc>
                  <a:txBody>
                    <a:bodyPr/>
                    <a:lstStyle/>
                    <a:p>
                      <a:pPr algn="l" rtl="0" fontAlgn="ctr"/>
                      <a:r>
                        <a:rPr lang="fr-FR" sz="1200" b="1">
                          <a:effectLst/>
                        </a:rPr>
                        <a:t>Protocole de routage</a:t>
                      </a:r>
                    </a:p>
                  </a:txBody>
                  <a:tcPr marL="47625" marR="47625" marT="47625" marB="47625" anchor="ctr"/>
                </a:tc>
                <a:tc>
                  <a:txBody>
                    <a:bodyPr/>
                    <a:lstStyle/>
                    <a:p>
                      <a:pPr algn="l" rtl="0" fontAlgn="ctr"/>
                      <a:r>
                        <a:rPr lang="fr-FR" sz="1200" b="1">
                          <a:effectLst/>
                        </a:rPr>
                        <a:t>Métrique</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4218101839"/>
                  </a:ext>
                </a:extLst>
              </a:tr>
              <a:tr h="640612">
                <a:tc>
                  <a:txBody>
                    <a:bodyPr/>
                    <a:lstStyle/>
                    <a:p>
                      <a:pPr rtl="0" fontAlgn="ctr"/>
                      <a:r>
                        <a:rPr lang="fr-FR" sz="1200" b="1">
                          <a:effectLst/>
                        </a:rPr>
                        <a:t>Protocole RIP (Routing Information Protocol)</a:t>
                      </a:r>
                    </a:p>
                  </a:txBody>
                  <a:tcPr marL="47625" marR="47625" marT="47625" marB="47625" anchor="ctr"/>
                </a:tc>
                <a:tc>
                  <a:txBody>
                    <a:bodyPr/>
                    <a:lstStyle/>
                    <a:p>
                      <a:pPr rtl="0" fontAlgn="ctr">
                        <a:buFont typeface="Arial" panose="020B0604020202020204" pitchFamily="34" charset="0"/>
                        <a:buChar char="•"/>
                      </a:pPr>
                      <a:r>
                        <a:rPr lang="fr-FR" sz="1200" b="0">
                          <a:effectLst/>
                        </a:rPr>
                        <a:t>La métrique est le nombre de sauts</a:t>
                      </a:r>
                    </a:p>
                    <a:p>
                      <a:pPr rtl="0" fontAlgn="ctr">
                        <a:buFont typeface="Arial" panose="020B0604020202020204" pitchFamily="34" charset="0"/>
                        <a:buChar char="•"/>
                      </a:pPr>
                      <a:r>
                        <a:rPr lang="fr-FR" sz="1200" b="0">
                          <a:effectLst/>
                        </a:rPr>
                        <a:t>Chaque routeur le long d'un chemin ajoute un saut au nombre de sauts.</a:t>
                      </a:r>
                    </a:p>
                    <a:p>
                      <a:pPr rtl="0" fontAlgn="ctr">
                        <a:buFont typeface="Arial" panose="020B0604020202020204" pitchFamily="34" charset="0"/>
                        <a:buChar char="•"/>
                      </a:pPr>
                      <a:r>
                        <a:rPr lang="fr-FR" sz="1200" b="0">
                          <a:effectLst/>
                        </a:rPr>
                        <a:t>Un maximum de 15 sauts autorisés.</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4070743645"/>
                  </a:ext>
                </a:extLst>
              </a:tr>
              <a:tr h="822561">
                <a:tc>
                  <a:txBody>
                    <a:bodyPr/>
                    <a:lstStyle/>
                    <a:p>
                      <a:pPr rtl="0" fontAlgn="ctr"/>
                      <a:r>
                        <a:rPr lang="fr-FR" sz="1200" b="1">
                          <a:effectLst/>
                        </a:rPr>
                        <a:t>Protocole OSPF (Open Shortest Path First)</a:t>
                      </a:r>
                    </a:p>
                  </a:txBody>
                  <a:tcPr marL="47625" marR="47625" marT="47625" marB="47625" anchor="ctr"/>
                </a:tc>
                <a:tc>
                  <a:txBody>
                    <a:bodyPr/>
                    <a:lstStyle/>
                    <a:p>
                      <a:pPr rtl="0" fontAlgn="ctr">
                        <a:buFont typeface="Arial" panose="020B0604020202020204" pitchFamily="34" charset="0"/>
                        <a:buChar char="•"/>
                      </a:pPr>
                      <a:r>
                        <a:rPr lang="fr-FR" sz="1200" b="0" dirty="0">
                          <a:effectLst/>
                        </a:rPr>
                        <a:t>La métrique est le "coût" qui est basé sur la largeur de bande cumulative de la source à la destination.</a:t>
                      </a:r>
                    </a:p>
                    <a:p>
                      <a:pPr rtl="0" fontAlgn="ctr">
                        <a:buFont typeface="Arial" panose="020B0604020202020204" pitchFamily="34" charset="0"/>
                        <a:buChar char="•"/>
                      </a:pPr>
                      <a:r>
                        <a:rPr lang="fr-FR" sz="1200" b="0" dirty="0">
                          <a:effectLst/>
                        </a:rPr>
                        <a:t>Les liaisons plus rapides se voient attribuer des coûts plus faibles que les liaisons plus lentes (coût plus élevé).</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600989251"/>
                  </a:ext>
                </a:extLst>
              </a:tr>
              <a:tr h="822561">
                <a:tc>
                  <a:txBody>
                    <a:bodyPr/>
                    <a:lstStyle/>
                    <a:p>
                      <a:pPr rtl="0" fontAlgn="ctr"/>
                      <a:r>
                        <a:rPr lang="fr-FR" sz="1200" b="1">
                          <a:effectLst/>
                        </a:rPr>
                        <a:t>Protocole EIGRP (Enhanced Interior Gateway Routing Protocol)</a:t>
                      </a:r>
                    </a:p>
                  </a:txBody>
                  <a:tcPr marL="47625" marR="47625" marT="47625" marB="47625" anchor="ctr"/>
                </a:tc>
                <a:tc>
                  <a:txBody>
                    <a:bodyPr/>
                    <a:lstStyle/>
                    <a:p>
                      <a:pPr rtl="0" fontAlgn="ctr">
                        <a:buFont typeface="Arial" panose="020B0604020202020204" pitchFamily="34" charset="0"/>
                        <a:buChar char="•"/>
                      </a:pPr>
                      <a:r>
                        <a:rPr lang="fr-FR" sz="1200" b="0" dirty="0">
                          <a:effectLst/>
                        </a:rPr>
                        <a:t>Il calcule une mesure basée sur la bande passante et les valeurs de retard les plus lentes.</a:t>
                      </a:r>
                    </a:p>
                    <a:p>
                      <a:pPr rtl="0" fontAlgn="ctr">
                        <a:buFont typeface="Arial" panose="020B0604020202020204" pitchFamily="34" charset="0"/>
                        <a:buChar char="•"/>
                      </a:pPr>
                      <a:r>
                        <a:rPr lang="fr-FR" sz="1200" b="0" dirty="0">
                          <a:effectLst/>
                        </a:rPr>
                        <a:t>La fiabilité et la charge peuvent également être incluses dans le calcul de la métrique.</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4092164397"/>
                  </a:ext>
                </a:extLst>
              </a:tr>
            </a:tbl>
          </a:graphicData>
        </a:graphic>
      </p:graphicFrame>
    </p:spTree>
    <p:extLst>
      <p:ext uri="{BB962C8B-B14F-4D97-AF65-F5344CB8AC3E}">
        <p14:creationId xmlns:p14="http://schemas.microsoft.com/office/powerpoint/2010/main" xmlns:c15="http://schemas.microsoft.com/office/drawing/2012/chart" xmlns:c="http://schemas.openxmlformats.org/drawingml/2006/chart" xmlns="" val="119123215"/>
      </p:ext>
    </p:extLst>
  </p:cSld>
  <p:clrMapOvr>
    <a:masterClrMapping/>
  </p:clrMapOvr>
  <mc:AlternateContent xmlns:mc="http://schemas.openxmlformats.org/markup-compatibility/2006">
    <mc:Choice xmlns:p14="http://schemas.microsoft.com/office/powerpoint/2010/main" xmlns:c15="http://schemas.microsoft.com/office/drawing/2012/chart" xmlns:c="http://schemas.openxmlformats.org/drawingml/2006/chart" xmlns="" Requires="p14">
      <p:transition spd="med" p14:dur="700">
        <p:fade/>
      </p:transition>
    </mc:Choice>
    <mc:Fallback>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r>
              <a:rPr lang="fr-FR" sz="1600"/>
              <a:t>Routage statique et dynamique</a:t>
            </a:r>
            <a:r>
              <a:rPr lang="en-US" dirty="0"/>
              <a:t/>
            </a:r>
            <a:br>
              <a:rPr lang="en-US" dirty="0"/>
            </a:br>
            <a:r>
              <a:rPr lang="fr-FR" sz="2400"/>
              <a:t>Équilibrage des charges</a:t>
            </a:r>
          </a:p>
        </p:txBody>
      </p:sp>
      <p:sp>
        <p:nvSpPr>
          <p:cNvPr id="6" name="Content Placeholder 5">
            <a:extLst>
              <a:ext uri="{FF2B5EF4-FFF2-40B4-BE49-F238E27FC236}">
                <a16:creationId xmlns:a16="http://schemas.microsoft.com/office/drawing/2014/main" xmlns:c15="http://schemas.microsoft.com/office/drawing/2012/chart" xmlns:c="http://schemas.openxmlformats.org/drawingml/2006/chart" xmlns="" id="{90403F49-8AE6-6644-85B0-7A74AF2A5AB2}"/>
              </a:ext>
            </a:extLst>
          </p:cNvPr>
          <p:cNvSpPr>
            <a:spLocks noGrp="1"/>
          </p:cNvSpPr>
          <p:nvPr>
            <p:ph idx="1"/>
          </p:nvPr>
        </p:nvSpPr>
        <p:spPr>
          <a:xfrm>
            <a:off x="474662" y="731837"/>
            <a:ext cx="8280057" cy="3689897"/>
          </a:xfrm>
        </p:spPr>
        <p:txBody>
          <a:bodyPr/>
          <a:lstStyle/>
          <a:p>
            <a:pPr marL="0" indent="0" algn="l" rtl="0"/>
            <a:r>
              <a:rPr lang="fr-FR" sz="1600">
                <a:solidFill>
                  <a:srgbClr val="000000"/>
                </a:solidFill>
              </a:rPr>
              <a:t>Lorsqu'un routeur contient deux chemins ou plus vers une destination avec des métriques à coût égal, le routeur transmet les paquets en utilisant de manière égale les deux chemins. C'est ce que l'on appelle l'équilibrage de charge à coût égal. </a:t>
            </a:r>
          </a:p>
          <a:p>
            <a:pPr marL="342900" indent="-342900" algn="l" rtl="0">
              <a:buFont typeface="Arial" panose="020B0604020202020204" pitchFamily="34" charset="0"/>
              <a:buChar char="•"/>
            </a:pPr>
            <a:r>
              <a:rPr lang="fr-FR" sz="1600">
                <a:solidFill>
                  <a:srgbClr val="000000"/>
                </a:solidFill>
              </a:rPr>
              <a:t>La table de routage contient le réseau de destination unique, mais plusieurs interfaces de sortie, une pour chaque chemin de coût égal. Le routeur transfère les paquets en utilisant les différentes interfaces de sortie répertoriées dans la table de routage.</a:t>
            </a:r>
          </a:p>
          <a:p>
            <a:pPr marL="342900" indent="-342900" algn="l" rtl="0">
              <a:buFont typeface="Arial" panose="020B0604020202020204" pitchFamily="34" charset="0"/>
              <a:buChar char="•"/>
            </a:pPr>
            <a:r>
              <a:rPr lang="fr-FR" sz="1600">
                <a:solidFill>
                  <a:srgbClr val="000000"/>
                </a:solidFill>
              </a:rPr>
              <a:t>S’il est correctement configuré, l’équilibrage de charge peut améliorer l’efficacité et les performances du réseau.</a:t>
            </a:r>
          </a:p>
          <a:p>
            <a:pPr marL="342900" indent="-342900" algn="l" rtl="0">
              <a:buFont typeface="Arial" panose="020B0604020202020204" pitchFamily="34" charset="0"/>
              <a:buChar char="•"/>
            </a:pPr>
            <a:r>
              <a:rPr lang="fr-FR" sz="1600">
                <a:solidFill>
                  <a:srgbClr val="000000"/>
                </a:solidFill>
              </a:rPr>
              <a:t>L'équilibrage de charge à coût égal est implémenté automatiquement par des protocoles de routage dynamique. Il est activé avec des routes statiques lorsqu'il existe plusieurs routes statiques vers le même réseau de destination à l'aide de différents routeurs de saut suivant.</a:t>
            </a:r>
          </a:p>
          <a:p>
            <a:pPr marL="0" indent="0" algn="l"/>
            <a:endParaRPr lang="en-US" sz="1600" b="1" dirty="0">
              <a:solidFill>
                <a:srgbClr val="000000"/>
              </a:solidFill>
            </a:endParaRPr>
          </a:p>
          <a:p>
            <a:pPr marL="0" indent="0" algn="l" rtl="0"/>
            <a:r>
              <a:rPr lang="fr-FR" sz="1600" b="1">
                <a:solidFill>
                  <a:srgbClr val="000000"/>
                </a:solidFill>
              </a:rPr>
              <a:t>Remarque</a:t>
            </a:r>
            <a:r>
              <a:rPr lang="fr-FR" sz="1600">
                <a:solidFill>
                  <a:srgbClr val="000000"/>
                </a:solidFill>
              </a:rPr>
              <a:t> : seul le protocole EIGRP prend en charge l'équilibrage de charge à coût inégal.</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xmlns:c15="http://schemas.microsoft.com/office/drawing/2012/chart" xmlns:c="http://schemas.openxmlformats.org/drawingml/2006/chart" xmlns="" val="2875267830"/>
      </p:ext>
    </p:extLst>
  </p:cSld>
  <p:clrMapOvr>
    <a:masterClrMapping/>
  </p:clrMapOvr>
  <mc:AlternateContent xmlns:mc="http://schemas.openxmlformats.org/markup-compatibility/2006">
    <mc:Choice xmlns:p14="http://schemas.microsoft.com/office/powerpoint/2010/main" xmlns:c15="http://schemas.microsoft.com/office/drawing/2012/chart" xmlns:c="http://schemas.openxmlformats.org/drawingml/2006/chart" xmlns="" Requires="p14">
      <p:transition spd="med" p14:dur="700">
        <p:fade/>
      </p:transition>
    </mc:Choice>
    <mc:Fallback>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pPr rtl="0"/>
            <a:r>
              <a:rPr lang="fr-FR">
                <a:solidFill>
                  <a:schemeClr val="accent5">
                    <a:lumMod val="40000"/>
                    <a:lumOff val="60000"/>
                  </a:schemeClr>
                </a:solidFill>
              </a:rPr>
              <a:t>14.6 Module pratique et questionnaire</a:t>
            </a:r>
          </a:p>
        </p:txBody>
      </p:sp>
    </p:spTree>
    <p:custDataLst>
      <p:tags r:id="rId1"/>
    </p:custDataLst>
    <p:extLst>
      <p:ext uri="{BB962C8B-B14F-4D97-AF65-F5344CB8AC3E}">
        <p14:creationId xmlns:p14="http://schemas.microsoft.com/office/powerpoint/2010/main" xmlns:c15="http://schemas.microsoft.com/office/drawing/2012/chart" xmlns:c="http://schemas.openxmlformats.org/drawingml/2006/chart" xmlns="" val="410599242"/>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p:txBody>
          <a:bodyPr/>
          <a:lstStyle/>
          <a:p>
            <a:pPr rtl="0" eaLnBrk="1" hangingPunct="1"/>
            <a:r>
              <a:rPr lang="fr-FR"/>
              <a:t>Module 14: Activities</a:t>
            </a:r>
          </a:p>
        </p:txBody>
      </p:sp>
      <p:sp>
        <p:nvSpPr>
          <p:cNvPr id="6147" name="Rectangle 34"/>
          <p:cNvSpPr>
            <a:spLocks noGrp="1" noChangeArrowheads="1"/>
          </p:cNvSpPr>
          <p:nvPr>
            <p:ph idx="1"/>
          </p:nvPr>
        </p:nvSpPr>
        <p:spPr>
          <a:xfrm>
            <a:off x="144065" y="733629"/>
            <a:ext cx="8695135" cy="348414"/>
          </a:xfrm>
        </p:spPr>
        <p:txBody>
          <a:bodyPr/>
          <a:lstStyle/>
          <a:p>
            <a:pPr marL="0" indent="0" rtl="0">
              <a:spcBef>
                <a:spcPct val="30000"/>
              </a:spcBef>
              <a:buNone/>
            </a:pPr>
            <a:r>
              <a:rPr lang="fr-FR"/>
              <a:t>What activities are associated with this module?</a:t>
            </a: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xmlns:c15="http://schemas.microsoft.com/office/drawing/2012/chart" xmlns:c="http://schemas.openxmlformats.org/drawingml/2006/chart" xmlns="" val="2354815046"/>
              </p:ext>
            </p:extLst>
          </p:nvPr>
        </p:nvGraphicFramePr>
        <p:xfrm>
          <a:off x="455999" y="1082042"/>
          <a:ext cx="8229418" cy="2055354"/>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xmlns:c15="http://schemas.microsoft.com/office/drawing/2012/chart" xmlns:c="http://schemas.openxmlformats.org/drawingml/2006/chart" xmlns="" val="20001"/>
                    </a:ext>
                  </a:extLst>
                </a:gridCol>
                <a:gridCol w="1857736">
                  <a:extLst>
                    <a:ext uri="{9D8B030D-6E8A-4147-A177-3AD203B41FA5}">
                      <a16:colId xmlns:a16="http://schemas.microsoft.com/office/drawing/2014/main" xmlns:c15="http://schemas.microsoft.com/office/drawing/2012/chart" xmlns:c="http://schemas.openxmlformats.org/drawingml/2006/chart" xmlns="" val="3156509146"/>
                    </a:ext>
                  </a:extLst>
                </a:gridCol>
                <a:gridCol w="4080076">
                  <a:extLst>
                    <a:ext uri="{9D8B030D-6E8A-4147-A177-3AD203B41FA5}">
                      <a16:colId xmlns:a16="http://schemas.microsoft.com/office/drawing/2014/main" xmlns:c15="http://schemas.microsoft.com/office/drawing/2012/chart" xmlns:c="http://schemas.openxmlformats.org/drawingml/2006/chart" xmlns="" val="20002"/>
                    </a:ext>
                  </a:extLst>
                </a:gridCol>
                <a:gridCol w="1161873">
                  <a:extLst>
                    <a:ext uri="{9D8B030D-6E8A-4147-A177-3AD203B41FA5}">
                      <a16:colId xmlns:a16="http://schemas.microsoft.com/office/drawing/2014/main" xmlns:c15="http://schemas.microsoft.com/office/drawing/2012/chart" xmlns:c="http://schemas.openxmlformats.org/drawingml/2006/chart" xmlns="" val="20003"/>
                    </a:ext>
                  </a:extLst>
                </a:gridCol>
              </a:tblGrid>
              <a:tr h="301434">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fr-FR" sz="120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sz="1200"/>
                        <a:t>Activity Type</a:t>
                      </a:r>
                    </a:p>
                  </a:txBody>
                  <a:tcPr marL="68580" marR="68580" marT="34290" marB="34290" anchor="ctr"/>
                </a:tc>
                <a:tc>
                  <a:txBody>
                    <a:bodyPr/>
                    <a:lstStyle/>
                    <a:p>
                      <a:pPr rtl="0"/>
                      <a:r>
                        <a:rPr lang="fr-FR" sz="1200"/>
                        <a:t>Activity Name</a:t>
                      </a:r>
                    </a:p>
                  </a:txBody>
                  <a:tcPr marL="68580" marR="68580" marT="34290" marB="34290" anchor="ctr"/>
                </a:tc>
                <a:tc>
                  <a:txBody>
                    <a:bodyPr/>
                    <a:lstStyle/>
                    <a:p>
                      <a:pPr rtl="0"/>
                      <a:r>
                        <a:rPr lang="fr-FR" sz="1200"/>
                        <a:t>Optional?</a:t>
                      </a:r>
                    </a:p>
                  </a:txBody>
                  <a:tcPr marL="68580" marR="68580" marT="34290" marB="34290" anchor="ctr"/>
                </a:tc>
                <a:extLst>
                  <a:ext uri="{0D108BD9-81ED-4DB2-BD59-A6C34878D82A}">
                    <a16:rowId xmlns:a16="http://schemas.microsoft.com/office/drawing/2014/main" xmlns:c15="http://schemas.microsoft.com/office/drawing/2012/chart" xmlns:c="http://schemas.openxmlformats.org/drawingml/2006/chart" xmlns="" val="10000"/>
                  </a:ext>
                </a:extLst>
              </a:tr>
              <a:tr h="350784">
                <a:tc>
                  <a:txBody>
                    <a:bodyPr/>
                    <a:lstStyle/>
                    <a:p>
                      <a:pPr algn="ctr" rtl="0"/>
                      <a:r>
                        <a:rPr lang="fr-FR" sz="1100">
                          <a:solidFill>
                            <a:srgbClr val="000000"/>
                          </a:solidFill>
                        </a:rPr>
                        <a:t>14.1.7</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a:solidFill>
                            <a:srgbClr val="000000"/>
                          </a:solidFill>
                        </a:rPr>
                        <a:t>Check Your Understanding</a:t>
                      </a:r>
                    </a:p>
                  </a:txBody>
                  <a:tcPr marL="68580" marR="68580" marT="34290" marB="34290" anchor="ctr"/>
                </a:tc>
                <a:tc>
                  <a:txBody>
                    <a:bodyPr/>
                    <a:lstStyle/>
                    <a:p>
                      <a:pPr rtl="0"/>
                      <a:r>
                        <a:rPr lang="fr-FR" sz="1100">
                          <a:solidFill>
                            <a:srgbClr val="000000"/>
                          </a:solidFill>
                        </a:rPr>
                        <a:t>Path Determination</a:t>
                      </a:r>
                    </a:p>
                  </a:txBody>
                  <a:tcPr marL="68580" marR="68580" marT="34290" marB="34290" anchor="ctr"/>
                </a:tc>
                <a:tc>
                  <a:txBody>
                    <a:bodyPr/>
                    <a:lstStyle/>
                    <a:p>
                      <a:pPr rtl="0"/>
                      <a:r>
                        <a:rPr lang="fr-FR" sz="1100">
                          <a:solidFill>
                            <a:srgbClr val="000000"/>
                          </a:solidFill>
                        </a:rPr>
                        <a:t>Recommended</a:t>
                      </a:r>
                    </a:p>
                  </a:txBody>
                  <a:tcPr marL="68580" marR="68580" marT="34290" marB="34290" anchor="ctr"/>
                </a:tc>
                <a:extLst>
                  <a:ext uri="{0D108BD9-81ED-4DB2-BD59-A6C34878D82A}">
                    <a16:rowId xmlns:a16="http://schemas.microsoft.com/office/drawing/2014/main" xmlns:c15="http://schemas.microsoft.com/office/drawing/2012/chart" xmlns:c="http://schemas.openxmlformats.org/drawingml/2006/chart" xmlns="" val="10001"/>
                  </a:ext>
                </a:extLst>
              </a:tr>
              <a:tr h="350784">
                <a:tc>
                  <a:txBody>
                    <a:bodyPr/>
                    <a:lstStyle/>
                    <a:p>
                      <a:pPr algn="ctr" rtl="0"/>
                      <a:r>
                        <a:rPr lang="fr-FR" sz="1100">
                          <a:solidFill>
                            <a:srgbClr val="000000"/>
                          </a:solidFill>
                        </a:rPr>
                        <a:t>14.2.4</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a:solidFill>
                            <a:srgbClr val="000000"/>
                          </a:solidFill>
                        </a:rPr>
                        <a:t>Check Your Understanding</a:t>
                      </a:r>
                    </a:p>
                  </a:txBody>
                  <a:tcPr marL="68580" marR="68580" marT="34290" marB="34290" anchor="ctr"/>
                </a:tc>
                <a:tc>
                  <a:txBody>
                    <a:bodyPr/>
                    <a:lstStyle/>
                    <a:p>
                      <a:pPr rtl="0"/>
                      <a:r>
                        <a:rPr lang="fr-FR" sz="1100">
                          <a:solidFill>
                            <a:srgbClr val="000000"/>
                          </a:solidFill>
                        </a:rPr>
                        <a:t>Packet Forwarding</a:t>
                      </a:r>
                    </a:p>
                  </a:txBody>
                  <a:tcPr marL="68580" marR="68580" marT="34290" marB="34290" anchor="ctr"/>
                </a:tc>
                <a:tc>
                  <a:txBody>
                    <a:bodyPr/>
                    <a:lstStyle/>
                    <a:p>
                      <a:pPr rtl="0"/>
                      <a:r>
                        <a:rPr lang="fr-FR" sz="1100">
                          <a:solidFill>
                            <a:srgbClr val="000000"/>
                          </a:solidFill>
                        </a:rPr>
                        <a:t>Recommended</a:t>
                      </a:r>
                    </a:p>
                  </a:txBody>
                  <a:tcPr marL="68580" marR="68580" marT="34290" marB="34290" anchor="ctr"/>
                </a:tc>
                <a:extLst>
                  <a:ext uri="{0D108BD9-81ED-4DB2-BD59-A6C34878D82A}">
                    <a16:rowId xmlns:a16="http://schemas.microsoft.com/office/drawing/2014/main" xmlns:c15="http://schemas.microsoft.com/office/drawing/2012/chart" xmlns:c="http://schemas.openxmlformats.org/drawingml/2006/chart" xmlns="" val="10006"/>
                  </a:ext>
                </a:extLst>
              </a:tr>
              <a:tr h="350784">
                <a:tc>
                  <a:txBody>
                    <a:bodyPr/>
                    <a:lstStyle/>
                    <a:p>
                      <a:pPr algn="ctr" rtl="0"/>
                      <a:r>
                        <a:rPr lang="fr-FR" sz="1100">
                          <a:solidFill>
                            <a:srgbClr val="000000"/>
                          </a:solidFill>
                        </a:rPr>
                        <a:t>14.3.5</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sz="1100">
                          <a:solidFill>
                            <a:srgbClr val="000000"/>
                          </a:solidFill>
                        </a:rPr>
                        <a:t>Packet Tracer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sz="1100">
                          <a:solidFill>
                            <a:srgbClr val="000000"/>
                          </a:solidFill>
                        </a:rPr>
                        <a:t>Basic Router Configuration Review</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fr-FR" sz="1100" u="none" strike="noStrike" kern="1200" cap="none" spc="0" normalizeH="0" baseline="0">
                          <a:ln>
                            <a:noFill/>
                          </a:ln>
                          <a:solidFill>
                            <a:srgbClr val="000000"/>
                          </a:solidFill>
                          <a:effectLst/>
                          <a:uLnTx/>
                          <a:uFillTx/>
                        </a:rPr>
                        <a:t>Recommended</a:t>
                      </a:r>
                    </a:p>
                  </a:txBody>
                  <a:tcPr marL="68580" marR="68580" marT="34290" marB="34290" anchor="ctr"/>
                </a:tc>
                <a:extLst>
                  <a:ext uri="{0D108BD9-81ED-4DB2-BD59-A6C34878D82A}">
                    <a16:rowId xmlns:a16="http://schemas.microsoft.com/office/drawing/2014/main" xmlns:c15="http://schemas.microsoft.com/office/drawing/2012/chart" xmlns:c="http://schemas.openxmlformats.org/drawingml/2006/chart" xmlns="" val="10008"/>
                  </a:ext>
                </a:extLst>
              </a:tr>
              <a:tr h="350784">
                <a:tc>
                  <a:txBody>
                    <a:bodyPr/>
                    <a:lstStyle/>
                    <a:p>
                      <a:pPr algn="ctr" rtl="0"/>
                      <a:r>
                        <a:rPr lang="fr-FR" sz="1100">
                          <a:solidFill>
                            <a:srgbClr val="000000"/>
                          </a:solidFill>
                        </a:rPr>
                        <a:t>14.4.13</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sz="1100">
                          <a:solidFill>
                            <a:srgbClr val="000000"/>
                          </a:solidFill>
                        </a:rPr>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sz="1100">
                          <a:solidFill>
                            <a:srgbClr val="000000"/>
                          </a:solidFill>
                        </a:rPr>
                        <a:t>IP Routing Table</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fr-FR" sz="1100" u="none" strike="noStrike" kern="1200" cap="none" spc="0" normalizeH="0" baseline="0">
                          <a:ln>
                            <a:noFill/>
                          </a:ln>
                          <a:solidFill>
                            <a:srgbClr val="000000"/>
                          </a:solidFill>
                          <a:effectLst/>
                          <a:uLnTx/>
                          <a:uFillTx/>
                        </a:rPr>
                        <a:t>Recommended</a:t>
                      </a:r>
                    </a:p>
                  </a:txBody>
                  <a:tcPr marL="68580" marR="68580" marT="34290" marB="34290" anchor="ctr"/>
                </a:tc>
                <a:extLst>
                  <a:ext uri="{0D108BD9-81ED-4DB2-BD59-A6C34878D82A}">
                    <a16:rowId xmlns:a16="http://schemas.microsoft.com/office/drawing/2014/main" xmlns:c15="http://schemas.microsoft.com/office/drawing/2012/chart" xmlns:c="http://schemas.openxmlformats.org/drawingml/2006/chart" xmlns="" val="2582900979"/>
                  </a:ext>
                </a:extLst>
              </a:tr>
              <a:tr h="350784">
                <a:tc>
                  <a:txBody>
                    <a:bodyPr/>
                    <a:lstStyle/>
                    <a:p>
                      <a:pPr algn="ctr" rtl="0"/>
                      <a:r>
                        <a:rPr lang="fr-FR" sz="1100">
                          <a:solidFill>
                            <a:srgbClr val="000000"/>
                          </a:solidFill>
                        </a:rPr>
                        <a:t>14.5.6</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sz="1100">
                          <a:solidFill>
                            <a:srgbClr val="000000"/>
                          </a:solidFill>
                        </a:rPr>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sz="1100">
                          <a:solidFill>
                            <a:srgbClr val="000000"/>
                          </a:solidFill>
                        </a:rPr>
                        <a:t>Dynamic and Static Routing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fr-FR" sz="1100" u="none" strike="noStrike" kern="1200" cap="none" spc="0" normalizeH="0" baseline="0">
                          <a:ln>
                            <a:noFill/>
                          </a:ln>
                          <a:solidFill>
                            <a:srgbClr val="000000"/>
                          </a:solidFill>
                          <a:effectLst/>
                          <a:uLnTx/>
                          <a:uFillTx/>
                        </a:rPr>
                        <a:t>Recommended</a:t>
                      </a:r>
                    </a:p>
                  </a:txBody>
                  <a:tcPr marL="68580" marR="68580" marT="34290" marB="34290" anchor="ctr"/>
                </a:tc>
                <a:extLst>
                  <a:ext uri="{0D108BD9-81ED-4DB2-BD59-A6C34878D82A}">
                    <a16:rowId xmlns:a16="http://schemas.microsoft.com/office/drawing/2014/main" xmlns:c15="http://schemas.microsoft.com/office/drawing/2012/chart" xmlns:c="http://schemas.openxmlformats.org/drawingml/2006/chart" xmlns="" val="3522544737"/>
                  </a:ext>
                </a:extLst>
              </a:tr>
            </a:tbl>
          </a:graphicData>
        </a:graphic>
      </p:graphicFrame>
    </p:spTree>
    <p:custDataLst>
      <p:tags r:id="rId1"/>
    </p:custDataLst>
    <p:extLst>
      <p:ext uri="{BB962C8B-B14F-4D97-AF65-F5344CB8AC3E}">
        <p14:creationId xmlns:p14="http://schemas.microsoft.com/office/powerpoint/2010/main" xmlns:c15="http://schemas.microsoft.com/office/drawing/2012/chart" xmlns:c="http://schemas.openxmlformats.org/drawingml/2006/chart" xmlns="" val="2145273728"/>
      </p:ext>
    </p:extLst>
  </p:cSld>
  <p:clrMapOvr>
    <a:masterClrMapping/>
  </p:clrMapOvr>
  <p:transition spd="slow">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rtl="0"/>
            <a:r>
              <a:rPr lang="fr-FR" sz="1400">
                <a:latin typeface="Arial" charset="0"/>
              </a:rPr>
              <a:t>Module pratique et questionnaire</a:t>
            </a:r>
            <a:r>
              <a:rPr lang="en-US" dirty="0">
                <a:latin typeface="Arial" charset="0"/>
              </a:rPr>
              <a:t/>
            </a:r>
            <a:br>
              <a:rPr lang="en-US" dirty="0">
                <a:latin typeface="Arial" charset="0"/>
              </a:rPr>
            </a:br>
            <a:r>
              <a:rPr lang="fr-FR">
                <a:latin typeface="Arial" charset="0"/>
              </a:rPr>
              <a:t>Qu'est-ce que j'ai appris dans ce module?</a:t>
            </a:r>
          </a:p>
        </p:txBody>
      </p:sp>
      <p:sp>
        <p:nvSpPr>
          <p:cNvPr id="3" name="Content Placeholder 2">
            <a:extLst>
              <a:ext uri="{FF2B5EF4-FFF2-40B4-BE49-F238E27FC236}">
                <a16:creationId xmlns:a16="http://schemas.microsoft.com/office/drawing/2014/main" xmlns:c15="http://schemas.microsoft.com/office/drawing/2012/chart" xmlns:c="http://schemas.openxmlformats.org/drawingml/2006/chart" xmlns="" id="{B0151D9A-192C-A645-8BFC-58C19CF442C6}"/>
              </a:ext>
            </a:extLst>
          </p:cNvPr>
          <p:cNvSpPr>
            <a:spLocks noGrp="1"/>
          </p:cNvSpPr>
          <p:nvPr>
            <p:ph idx="1"/>
          </p:nvPr>
        </p:nvSpPr>
        <p:spPr/>
        <p:txBody>
          <a:bodyPr/>
          <a:lstStyle/>
          <a:p>
            <a:pPr rtl="0">
              <a:spcBef>
                <a:spcPts val="0"/>
              </a:spcBef>
              <a:spcAft>
                <a:spcPts val="0"/>
              </a:spcAft>
              <a:buFont typeface="Arial" panose="020B0604020202020204" pitchFamily="34" charset="0"/>
              <a:buChar char="•"/>
            </a:pPr>
            <a:r>
              <a:rPr lang="fr-FR" sz="1400" dirty="0"/>
              <a:t>Les principales fonctions d'un routeur consistent à déterminer le meilleur chemin d'acheminement des paquets en fonction des informations contenues dans sa table de routage, et à transférer des paquets vers leur destination. </a:t>
            </a:r>
          </a:p>
          <a:p>
            <a:pPr rtl="0">
              <a:spcBef>
                <a:spcPts val="0"/>
              </a:spcBef>
              <a:spcAft>
                <a:spcPts val="0"/>
              </a:spcAft>
              <a:buFont typeface="Arial" panose="020B0604020202020204" pitchFamily="34" charset="0"/>
              <a:buChar char="•"/>
            </a:pPr>
            <a:r>
              <a:rPr lang="fr-FR" sz="1400" dirty="0"/>
              <a:t>Le meilleur chemin dans la table de routage est également connu comme la correspondance la plus longue. La correspondance la plus longue est celle qui, dans la table de routage, présente le plus grand nombre de bits de correspondance les plus à gauche avec l'adresse IP de destination du paquet. </a:t>
            </a:r>
          </a:p>
          <a:p>
            <a:pPr rtl="0">
              <a:spcBef>
                <a:spcPts val="0"/>
              </a:spcBef>
              <a:spcAft>
                <a:spcPts val="0"/>
              </a:spcAft>
              <a:buFont typeface="Arial" panose="020B0604020202020204" pitchFamily="34" charset="0"/>
              <a:buChar char="•"/>
            </a:pPr>
            <a:r>
              <a:rPr lang="fr-FR" sz="1400" dirty="0"/>
              <a:t>Les réseaux directement connectés sont des réseaux configurés sur les interfaces actives d'un routeur. Un réseau directement connecté est ajouté à la table de routage lorsqu'une interface est configurée avec une adresse IP et un masque de sous-réseau (longueur du préfixe) et est active (up et up). </a:t>
            </a:r>
          </a:p>
          <a:p>
            <a:pPr rtl="0">
              <a:spcBef>
                <a:spcPts val="0"/>
              </a:spcBef>
              <a:spcAft>
                <a:spcPts val="0"/>
              </a:spcAft>
              <a:buFont typeface="Arial" panose="020B0604020202020204" pitchFamily="34" charset="0"/>
              <a:buChar char="•"/>
            </a:pPr>
            <a:r>
              <a:rPr lang="fr-FR" sz="1400" dirty="0"/>
              <a:t>Les routeurs apprennent les réseaux distants de deux façons : les routes statiques et les protocoles de routage dynamiques. </a:t>
            </a:r>
          </a:p>
          <a:p>
            <a:pPr rtl="0">
              <a:spcBef>
                <a:spcPts val="0"/>
              </a:spcBef>
              <a:spcAft>
                <a:spcPts val="0"/>
              </a:spcAft>
              <a:buFont typeface="Arial" panose="020B0604020202020204" pitchFamily="34" charset="0"/>
              <a:buChar char="•"/>
            </a:pPr>
            <a:r>
              <a:rPr lang="fr-FR" sz="1400" dirty="0"/>
              <a:t>Une fois qu'un routeur détermine le chemin correct, il peut transférer le paquet sur un réseau directement connecté, il peut transférer le paquet à un routeur de saut suivant, ou il peut déposer le paquet. </a:t>
            </a:r>
          </a:p>
          <a:p>
            <a:pPr rtl="0">
              <a:spcBef>
                <a:spcPts val="0"/>
              </a:spcBef>
              <a:spcAft>
                <a:spcPts val="0"/>
              </a:spcAft>
              <a:buFont typeface="Arial" panose="020B0604020202020204" pitchFamily="34" charset="0"/>
              <a:buChar char="•"/>
            </a:pPr>
            <a:r>
              <a:rPr lang="fr-FR" sz="1400" dirty="0"/>
              <a:t>Les routeurs prennent en charge trois mécanismes de transfert de paquets : commutation de processus, commutation rapide et CEF. </a:t>
            </a:r>
          </a:p>
          <a:p>
            <a:pPr rtl="0">
              <a:spcBef>
                <a:spcPts val="0"/>
              </a:spcBef>
              <a:spcAft>
                <a:spcPts val="0"/>
              </a:spcAft>
              <a:buFont typeface="Arial" panose="020B0604020202020204" pitchFamily="34" charset="0"/>
              <a:buChar char="•"/>
            </a:pPr>
            <a:r>
              <a:rPr lang="fr-FR" sz="1400" dirty="0"/>
              <a:t>Il existe plusieurs commandes de configuration et de vérification pour les routeurs, y compris</a:t>
            </a:r>
            <a:r>
              <a:rPr lang="fr-FR" sz="1400" b="1" dirty="0"/>
              <a:t> show </a:t>
            </a:r>
            <a:r>
              <a:rPr lang="fr-FR" sz="1400" b="1" dirty="0" err="1"/>
              <a:t>ip</a:t>
            </a:r>
            <a:r>
              <a:rPr lang="fr-FR" sz="1400" b="1" dirty="0"/>
              <a:t> route, show </a:t>
            </a:r>
            <a:r>
              <a:rPr lang="fr-FR" sz="1400" b="1" dirty="0" err="1"/>
              <a:t>ip</a:t>
            </a:r>
            <a:r>
              <a:rPr lang="fr-FR" sz="1400" b="1" dirty="0"/>
              <a:t> interface, show </a:t>
            </a:r>
            <a:r>
              <a:rPr lang="fr-FR" sz="1400" b="1" dirty="0" err="1"/>
              <a:t>ip</a:t>
            </a:r>
            <a:r>
              <a:rPr lang="fr-FR" sz="1400" b="1" dirty="0"/>
              <a:t> interface </a:t>
            </a:r>
            <a:r>
              <a:rPr lang="fr-FR" sz="1400" b="1" dirty="0" err="1"/>
              <a:t>brief</a:t>
            </a:r>
            <a:r>
              <a:rPr lang="fr-FR" sz="1400" b="1" dirty="0"/>
              <a:t> et show running-config</a:t>
            </a:r>
            <a:r>
              <a:rPr lang="fr-FR" sz="1400" dirty="0"/>
              <a:t>. </a:t>
            </a:r>
          </a:p>
          <a:p>
            <a:pPr>
              <a:spcBef>
                <a:spcPts val="0"/>
              </a:spcBef>
              <a:spcAft>
                <a:spcPts val="0"/>
              </a:spcAft>
            </a:pPr>
            <a:endParaRPr lang="en-US" dirty="0"/>
          </a:p>
        </p:txBody>
      </p:sp>
    </p:spTree>
    <p:custDataLst>
      <p:tags r:id="rId1"/>
    </p:custDataLst>
    <p:extLst>
      <p:ext uri="{BB962C8B-B14F-4D97-AF65-F5344CB8AC3E}">
        <p14:creationId xmlns:p14="http://schemas.microsoft.com/office/powerpoint/2010/main" xmlns:c15="http://schemas.microsoft.com/office/drawing/2012/chart" xmlns:c="http://schemas.openxmlformats.org/drawingml/2006/chart" xmlns="" val="2929623157"/>
      </p:ext>
    </p:extLst>
  </p:cSld>
  <p:clrMapOvr>
    <a:masterClrMapping/>
  </p:clrMapOvr>
  <p:transition spd="slow">
    <p:wip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rtl="0"/>
            <a:r>
              <a:rPr lang="fr-FR" sz="1400">
                <a:latin typeface="Arial" charset="0"/>
              </a:rPr>
              <a:t>Module pratique et questionnaire</a:t>
            </a:r>
            <a:r>
              <a:rPr lang="en-US" dirty="0">
                <a:latin typeface="Arial" charset="0"/>
              </a:rPr>
              <a:t/>
            </a:r>
            <a:br>
              <a:rPr lang="en-US" dirty="0">
                <a:latin typeface="Arial" charset="0"/>
              </a:rPr>
            </a:br>
            <a:r>
              <a:rPr lang="fr-FR">
                <a:latin typeface="Arial" charset="0"/>
              </a:rPr>
              <a:t>Qu'est-ce que j'ai appris dans ce module? (Suite)</a:t>
            </a:r>
          </a:p>
        </p:txBody>
      </p:sp>
      <p:sp>
        <p:nvSpPr>
          <p:cNvPr id="3" name="Content Placeholder 2">
            <a:extLst>
              <a:ext uri="{FF2B5EF4-FFF2-40B4-BE49-F238E27FC236}">
                <a16:creationId xmlns:a16="http://schemas.microsoft.com/office/drawing/2014/main" xmlns:c15="http://schemas.microsoft.com/office/drawing/2012/chart" xmlns:c="http://schemas.openxmlformats.org/drawingml/2006/chart" xmlns="" id="{B0151D9A-192C-A645-8BFC-58C19CF442C6}"/>
              </a:ext>
            </a:extLst>
          </p:cNvPr>
          <p:cNvSpPr>
            <a:spLocks noGrp="1"/>
          </p:cNvSpPr>
          <p:nvPr>
            <p:ph idx="1"/>
          </p:nvPr>
        </p:nvSpPr>
        <p:spPr/>
        <p:txBody>
          <a:bodyPr/>
          <a:lstStyle/>
          <a:p>
            <a:pPr rtl="0">
              <a:spcBef>
                <a:spcPts val="0"/>
              </a:spcBef>
              <a:spcAft>
                <a:spcPts val="0"/>
              </a:spcAft>
              <a:buFont typeface="Arial" panose="020B0604020202020204" pitchFamily="34" charset="0"/>
              <a:buChar char="•"/>
            </a:pPr>
            <a:r>
              <a:rPr lang="fr-FR" sz="1400" dirty="0"/>
              <a:t>Une table de routage contient une liste d'itinéraires des réseaux connus (préfixes et longueurs de préfixes). La source de ces informations provient de réseaux directement connectés, de routes statiques et de protocoles de routage dynamique. </a:t>
            </a:r>
          </a:p>
          <a:p>
            <a:pPr rtl="0">
              <a:spcBef>
                <a:spcPts val="0"/>
              </a:spcBef>
              <a:spcAft>
                <a:spcPts val="0"/>
              </a:spcAft>
              <a:buFont typeface="Arial" panose="020B0604020202020204" pitchFamily="34" charset="0"/>
              <a:buChar char="•"/>
            </a:pPr>
            <a:r>
              <a:rPr lang="fr-FR" sz="1400" dirty="0"/>
              <a:t>Chaque routeur prend sa décision seul, en fonction des informations qu'il possède dans sa propre table de routage. Les informations contenues dans une table de routage d'un routeur ne correspondent pas nécessairement à la table de routage d'un autre routeur. </a:t>
            </a:r>
          </a:p>
          <a:p>
            <a:pPr rtl="0">
              <a:spcBef>
                <a:spcPts val="0"/>
              </a:spcBef>
              <a:spcAft>
                <a:spcPts val="0"/>
              </a:spcAft>
              <a:buFont typeface="Arial" panose="020B0604020202020204" pitchFamily="34" charset="0"/>
              <a:buChar char="•"/>
            </a:pPr>
            <a:r>
              <a:rPr lang="fr-FR" sz="1400" dirty="0"/>
              <a:t>Les informations de routage relatives à un chemin d'accès ne fournissent pas d'informations de routage de retour. </a:t>
            </a:r>
          </a:p>
          <a:p>
            <a:pPr rtl="0">
              <a:spcBef>
                <a:spcPts val="0"/>
              </a:spcBef>
              <a:spcAft>
                <a:spcPts val="0"/>
              </a:spcAft>
              <a:buFont typeface="Arial" panose="020B0604020202020204" pitchFamily="34" charset="0"/>
              <a:buChar char="•"/>
            </a:pPr>
            <a:r>
              <a:rPr lang="fr-FR" sz="1400" dirty="0"/>
              <a:t>Les entrées de table de routage incluent la source de l'itinéraire, le réseau de destination, AD, la métrique, le saut suivant, l'horodatage de l'itinéraire et l'interface de sortie.</a:t>
            </a:r>
          </a:p>
          <a:p>
            <a:pPr rtl="0">
              <a:spcBef>
                <a:spcPts val="0"/>
              </a:spcBef>
              <a:spcAft>
                <a:spcPts val="0"/>
              </a:spcAft>
              <a:buFont typeface="Arial" panose="020B0604020202020204" pitchFamily="34" charset="0"/>
              <a:buChar char="•"/>
            </a:pPr>
            <a:r>
              <a:rPr lang="fr-FR" sz="1400" dirty="0"/>
              <a:t>Les routes statiques sont configurées manuellement et définissent un chemin explicite entre deux appareils réseau. </a:t>
            </a:r>
          </a:p>
          <a:p>
            <a:pPr rtl="0">
              <a:spcBef>
                <a:spcPts val="0"/>
              </a:spcBef>
              <a:spcAft>
                <a:spcPts val="0"/>
              </a:spcAft>
              <a:buFont typeface="Arial" panose="020B0604020202020204" pitchFamily="34" charset="0"/>
              <a:buChar char="•"/>
            </a:pPr>
            <a:r>
              <a:rPr lang="fr-FR" sz="1400" dirty="0"/>
              <a:t>Les protocoles de routage dynamique peuvent détecter un réseau, gérer les tables de routage, sélectionner un meilleur chemin et découvrir automatiquement un nouveau meilleur chemin si la topologie change. </a:t>
            </a:r>
          </a:p>
          <a:p>
            <a:pPr rtl="0">
              <a:spcBef>
                <a:spcPts val="0"/>
              </a:spcBef>
              <a:spcAft>
                <a:spcPts val="0"/>
              </a:spcAft>
              <a:buFont typeface="Arial" panose="020B0604020202020204" pitchFamily="34" charset="0"/>
              <a:buChar char="•"/>
            </a:pPr>
            <a:r>
              <a:rPr lang="fr-FR" sz="1400" dirty="0"/>
              <a:t>La route par défaut spécifie un routeur de saut suivant à utiliser lorsque la table de routage ne contient pas de route spécifique correspondant à l'adresse IP de destination. Une route par défaut peut être soit une route statique, soit apprise automatiquement à partir d'un protocole de routage dynamique. </a:t>
            </a:r>
          </a:p>
          <a:p>
            <a:pPr>
              <a:spcBef>
                <a:spcPts val="0"/>
              </a:spcBef>
              <a:spcAft>
                <a:spcPts val="0"/>
              </a:spcAft>
            </a:pPr>
            <a:endParaRPr lang="en-US" sz="1400" dirty="0"/>
          </a:p>
        </p:txBody>
      </p:sp>
    </p:spTree>
    <p:custDataLst>
      <p:tags r:id="rId1"/>
    </p:custDataLst>
    <p:extLst>
      <p:ext uri="{BB962C8B-B14F-4D97-AF65-F5344CB8AC3E}">
        <p14:creationId xmlns:p14="http://schemas.microsoft.com/office/powerpoint/2010/main" xmlns:c15="http://schemas.microsoft.com/office/drawing/2012/chart" xmlns:c="http://schemas.openxmlformats.org/drawingml/2006/chart" xmlns="" val="381249963"/>
      </p:ext>
    </p:extLst>
  </p:cSld>
  <p:clrMapOvr>
    <a:masterClrMapping/>
  </p:clrMapOvr>
  <p:transition spd="slow">
    <p:wip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rtl="0"/>
            <a:r>
              <a:rPr lang="fr-FR" sz="1400">
                <a:latin typeface="Arial" charset="0"/>
              </a:rPr>
              <a:t>Module pratique et questionnaire</a:t>
            </a:r>
            <a:r>
              <a:rPr lang="en-US" dirty="0">
                <a:latin typeface="Arial" charset="0"/>
              </a:rPr>
              <a:t/>
            </a:r>
            <a:br>
              <a:rPr lang="en-US" dirty="0">
                <a:latin typeface="Arial" charset="0"/>
              </a:rPr>
            </a:br>
            <a:r>
              <a:rPr lang="fr-FR">
                <a:latin typeface="Arial" charset="0"/>
              </a:rPr>
              <a:t>Qu'est-ce que j'ai appris dans ce module? (Suite)</a:t>
            </a:r>
          </a:p>
        </p:txBody>
      </p:sp>
      <p:sp>
        <p:nvSpPr>
          <p:cNvPr id="3" name="Content Placeholder 2">
            <a:extLst>
              <a:ext uri="{FF2B5EF4-FFF2-40B4-BE49-F238E27FC236}">
                <a16:creationId xmlns:a16="http://schemas.microsoft.com/office/drawing/2014/main" xmlns:c15="http://schemas.microsoft.com/office/drawing/2012/chart" xmlns:c="http://schemas.openxmlformats.org/drawingml/2006/chart" xmlns="" id="{B0151D9A-192C-A645-8BFC-58C19CF442C6}"/>
              </a:ext>
            </a:extLst>
          </p:cNvPr>
          <p:cNvSpPr>
            <a:spLocks noGrp="1"/>
          </p:cNvSpPr>
          <p:nvPr>
            <p:ph idx="1"/>
          </p:nvPr>
        </p:nvSpPr>
        <p:spPr/>
        <p:txBody>
          <a:bodyPr/>
          <a:lstStyle/>
          <a:p>
            <a:pPr rtl="0">
              <a:spcBef>
                <a:spcPts val="0"/>
              </a:spcBef>
              <a:spcAft>
                <a:spcPts val="0"/>
              </a:spcAft>
              <a:buFont typeface="Arial" panose="020B0604020202020204" pitchFamily="34" charset="0"/>
              <a:buChar char="•"/>
            </a:pPr>
            <a:r>
              <a:rPr lang="fr-FR" sz="1400" dirty="0"/>
              <a:t>Les tables de routage IPv4 ont toujours une structure basée sur l'adressage classe représenté par des niveaux d'indentation. Les tables de routage IPv6 n'utilisent pas la structure de table de routage IPv4. </a:t>
            </a:r>
          </a:p>
          <a:p>
            <a:pPr rtl="0">
              <a:spcBef>
                <a:spcPts val="0"/>
              </a:spcBef>
              <a:spcAft>
                <a:spcPts val="0"/>
              </a:spcAft>
              <a:buFont typeface="Arial" panose="020B0604020202020204" pitchFamily="34" charset="0"/>
              <a:buChar char="•"/>
            </a:pPr>
            <a:r>
              <a:rPr lang="fr-FR" sz="1400" dirty="0"/>
              <a:t>Le logiciel CISCO IOS utilise ce que l'on appelle la distance administrative (AD) pour déterminer la route à installer dans la table de routage IP. L'AD indique la «fiabilité» de la route. Plus la distance administrative est faible, plus la route est fiable.</a:t>
            </a:r>
          </a:p>
          <a:p>
            <a:pPr rtl="0">
              <a:spcBef>
                <a:spcPts val="0"/>
              </a:spcBef>
              <a:spcAft>
                <a:spcPts val="0"/>
              </a:spcAft>
              <a:buFont typeface="Arial" panose="020B0604020202020204" pitchFamily="34" charset="0"/>
              <a:buChar char="•"/>
            </a:pPr>
            <a:r>
              <a:rPr lang="fr-FR" sz="1400" dirty="0"/>
              <a:t>Les routes statiques sont couramment utilisées comme route par défaut pour la transmission de paquets à un fournisseur de services, pour les routes en dehors du domaine de routage et non apprises par le protocole de routage dynamique, lorsque l'administrateur de réseau souhaite définir explicitement le chemin d'un réseau spécifique, ou pour le routage entre réseaux d'extrémités.</a:t>
            </a:r>
          </a:p>
          <a:p>
            <a:pPr rtl="0">
              <a:spcBef>
                <a:spcPts val="0"/>
              </a:spcBef>
              <a:spcAft>
                <a:spcPts val="0"/>
              </a:spcAft>
              <a:buFont typeface="Arial" panose="020B0604020202020204" pitchFamily="34" charset="0"/>
              <a:buChar char="•"/>
            </a:pPr>
            <a:r>
              <a:rPr lang="fr-FR" sz="1400" dirty="0"/>
              <a:t>Le protocole de routage dynamique est couramment utilisé dans les réseaux composés de plusieurs routeurs, lorsqu'une modification de la topologie du réseau nécessite que le réseau détermine automatiquement un autre chemin, et pour une évolutivité. À mesure que le réseau se développe, le protocole de routage dynamique apprend automatiquement à connaître les nouveaux réseaux.</a:t>
            </a:r>
          </a:p>
          <a:p>
            <a:pPr rtl="0">
              <a:spcBef>
                <a:spcPts val="0"/>
              </a:spcBef>
              <a:spcAft>
                <a:spcPts val="0"/>
              </a:spcAft>
              <a:buFont typeface="Arial" panose="020B0604020202020204" pitchFamily="34" charset="0"/>
              <a:buChar char="•"/>
            </a:pPr>
            <a:r>
              <a:rPr lang="fr-FR" sz="1400" dirty="0"/>
              <a:t>Les protocoles de routage actuels incluent les </a:t>
            </a:r>
            <a:r>
              <a:rPr lang="fr-FR" sz="1400" dirty="0" err="1"/>
              <a:t>IGPs</a:t>
            </a:r>
            <a:r>
              <a:rPr lang="fr-FR" sz="1400" dirty="0"/>
              <a:t> et les </a:t>
            </a:r>
            <a:r>
              <a:rPr lang="fr-FR" sz="1400" dirty="0" err="1"/>
              <a:t>EGPs</a:t>
            </a:r>
            <a:r>
              <a:rPr lang="fr-FR" sz="1400" dirty="0"/>
              <a:t>. Les </a:t>
            </a:r>
            <a:r>
              <a:rPr lang="fr-FR" sz="1400" dirty="0" err="1"/>
              <a:t>IGPs</a:t>
            </a:r>
            <a:r>
              <a:rPr lang="fr-FR" sz="1400" dirty="0"/>
              <a:t> échangent des informations de routage au sein d'un domaine de routage administré par une seule organisation. Le seul EGP est BGP. BGP échange des informations de routage entre différentes organisations.BGP est utilisé par les </a:t>
            </a:r>
            <a:r>
              <a:rPr lang="fr-FR" sz="1400" dirty="0" err="1"/>
              <a:t>ISPs</a:t>
            </a:r>
            <a:r>
              <a:rPr lang="fr-FR" sz="1400" dirty="0"/>
              <a:t> pour acheminer des paquets sur Internet. </a:t>
            </a:r>
          </a:p>
          <a:p>
            <a:pPr>
              <a:spcBef>
                <a:spcPts val="0"/>
              </a:spcBef>
              <a:spcAft>
                <a:spcPts val="0"/>
              </a:spcAft>
            </a:pPr>
            <a:endParaRPr lang="en-US" dirty="0"/>
          </a:p>
        </p:txBody>
      </p:sp>
    </p:spTree>
    <p:custDataLst>
      <p:tags r:id="rId1"/>
    </p:custDataLst>
    <p:extLst>
      <p:ext uri="{BB962C8B-B14F-4D97-AF65-F5344CB8AC3E}">
        <p14:creationId xmlns:p14="http://schemas.microsoft.com/office/powerpoint/2010/main" xmlns:c15="http://schemas.microsoft.com/office/drawing/2012/chart" xmlns:c="http://schemas.openxmlformats.org/drawingml/2006/chart" xmlns="" val="2485976873"/>
      </p:ext>
    </p:extLst>
  </p:cSld>
  <p:clrMapOvr>
    <a:masterClrMapping/>
  </p:clrMapOvr>
  <p:transition spd="slow">
    <p:wip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rtl="0"/>
            <a:r>
              <a:rPr lang="fr-FR" sz="1400">
                <a:latin typeface="Arial" charset="0"/>
              </a:rPr>
              <a:t>Module pratique et questionnaire</a:t>
            </a:r>
            <a:r>
              <a:rPr lang="en-US" dirty="0">
                <a:latin typeface="Arial" charset="0"/>
              </a:rPr>
              <a:t/>
            </a:r>
            <a:br>
              <a:rPr lang="en-US" dirty="0">
                <a:latin typeface="Arial" charset="0"/>
              </a:rPr>
            </a:br>
            <a:r>
              <a:rPr lang="fr-FR">
                <a:latin typeface="Arial" charset="0"/>
              </a:rPr>
              <a:t>Qu'est-ce que j'ai appris dans ce module? (Suite)</a:t>
            </a:r>
          </a:p>
        </p:txBody>
      </p:sp>
      <p:sp>
        <p:nvSpPr>
          <p:cNvPr id="3" name="Content Placeholder 2">
            <a:extLst>
              <a:ext uri="{FF2B5EF4-FFF2-40B4-BE49-F238E27FC236}">
                <a16:creationId xmlns:a16="http://schemas.microsoft.com/office/drawing/2014/main" xmlns:c15="http://schemas.microsoft.com/office/drawing/2012/chart" xmlns:c="http://schemas.openxmlformats.org/drawingml/2006/chart" xmlns="" id="{B0151D9A-192C-A645-8BFC-58C19CF442C6}"/>
              </a:ext>
            </a:extLst>
          </p:cNvPr>
          <p:cNvSpPr>
            <a:spLocks noGrp="1"/>
          </p:cNvSpPr>
          <p:nvPr>
            <p:ph idx="1"/>
          </p:nvPr>
        </p:nvSpPr>
        <p:spPr/>
        <p:txBody>
          <a:bodyPr/>
          <a:lstStyle/>
          <a:p>
            <a:pPr rtl="0">
              <a:spcBef>
                <a:spcPts val="0"/>
              </a:spcBef>
              <a:spcAft>
                <a:spcPts val="0"/>
              </a:spcAft>
              <a:buFont typeface="Arial" panose="020B0604020202020204" pitchFamily="34" charset="0"/>
              <a:buChar char="•"/>
            </a:pPr>
            <a:r>
              <a:rPr lang="fr-FR"/>
              <a:t>Les protocoles de routage vectoriel de distance, d'état de liaison et de vecteurs de chemin font référence au type d'algorithme de routage utilisé pour déterminer le meilleur chemin. </a:t>
            </a:r>
          </a:p>
          <a:p>
            <a:pPr rtl="0">
              <a:spcBef>
                <a:spcPts val="0"/>
              </a:spcBef>
              <a:spcAft>
                <a:spcPts val="0"/>
              </a:spcAft>
              <a:buFont typeface="Arial" panose="020B0604020202020204" pitchFamily="34" charset="0"/>
              <a:buChar char="•"/>
            </a:pPr>
            <a:r>
              <a:rPr lang="fr-FR"/>
              <a:t>Les principaux composants des protocoles de routage dynamique sont les structures de données, les messages de protocole de routage et les algorithmes. </a:t>
            </a:r>
          </a:p>
          <a:p>
            <a:pPr rtl="0">
              <a:spcBef>
                <a:spcPts val="0"/>
              </a:spcBef>
              <a:spcAft>
                <a:spcPts val="0"/>
              </a:spcAft>
              <a:buFont typeface="Arial" panose="020B0604020202020204" pitchFamily="34" charset="0"/>
              <a:buChar char="•"/>
            </a:pPr>
            <a:r>
              <a:rPr lang="fr-FR"/>
              <a:t>Le meilleur chemin est sélectionné par un protocole de routage, qui utilise une valeur ou une métrique pour déterminer la distance à parcourir pour atteindre un réseau. Le meilleur chemin pour rejoindre un réseau est celui dont la métrique est la plus faible. </a:t>
            </a:r>
          </a:p>
          <a:p>
            <a:pPr rtl="0">
              <a:spcBef>
                <a:spcPts val="0"/>
              </a:spcBef>
              <a:spcAft>
                <a:spcPts val="0"/>
              </a:spcAft>
              <a:buFont typeface="Arial" panose="020B0604020202020204" pitchFamily="34" charset="0"/>
              <a:buChar char="•"/>
            </a:pPr>
            <a:r>
              <a:rPr lang="fr-FR"/>
              <a:t>Lorsqu'un routeur contient deux chemins ou plus vers une destination avec des métriques à coût égal, le routeur transmet les paquets en utilisant de manière égale les deux chemins. C'est ce que l'on appelle l'équilibrage de charge à coût égal.</a:t>
            </a:r>
          </a:p>
          <a:p>
            <a:pPr>
              <a:spcBef>
                <a:spcPts val="0"/>
              </a:spcBef>
              <a:spcAft>
                <a:spcPts val="0"/>
              </a:spcAft>
            </a:pPr>
            <a:endParaRPr lang="en-US" dirty="0"/>
          </a:p>
        </p:txBody>
      </p:sp>
    </p:spTree>
    <p:custDataLst>
      <p:tags r:id="rId1"/>
    </p:custDataLst>
    <p:extLst>
      <p:ext uri="{BB962C8B-B14F-4D97-AF65-F5344CB8AC3E}">
        <p14:creationId xmlns:p14="http://schemas.microsoft.com/office/powerpoint/2010/main" xmlns:c15="http://schemas.microsoft.com/office/drawing/2012/chart" xmlns:c="http://schemas.openxmlformats.org/drawingml/2006/chart" xmlns="" val="3899549311"/>
      </p:ext>
    </p:extLst>
  </p:cSld>
  <p:clrMapOvr>
    <a:masterClrMapping/>
  </p:clrMapOvr>
  <p:transition spd="slow">
    <p:wipe/>
  </p:transition>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551"/>
            <a:ext cx="9144000" cy="609056"/>
          </a:xfrm>
        </p:spPr>
        <p:txBody>
          <a:bodyPr/>
          <a:lstStyle/>
          <a:p>
            <a:pPr rtl="0" eaLnBrk="1" hangingPunct="1"/>
            <a:r>
              <a:rPr lang="fr-FR" sz="1400">
                <a:latin typeface="Arial" charset="0"/>
              </a:rPr>
              <a:t>Module 14: Routing Concepts</a:t>
            </a:r>
            <a:r>
              <a:rPr lang="en-US" dirty="0">
                <a:latin typeface="Arial" charset="0"/>
              </a:rPr>
              <a:t/>
            </a:r>
            <a:br>
              <a:rPr lang="en-US" dirty="0">
                <a:latin typeface="Arial" charset="0"/>
              </a:rPr>
            </a:br>
            <a:r>
              <a:rPr lang="fr-FR">
                <a:latin typeface="Arial" charset="0"/>
              </a:rPr>
              <a:t>New Terms and Commands</a:t>
            </a:r>
          </a:p>
        </p:txBody>
      </p:sp>
      <p:sp>
        <p:nvSpPr>
          <p:cNvPr id="2" name="Content Placeholder 1">
            <a:extLst>
              <a:ext uri="{FF2B5EF4-FFF2-40B4-BE49-F238E27FC236}">
                <a16:creationId xmlns:a16="http://schemas.microsoft.com/office/drawing/2014/main" xmlns:c15="http://schemas.microsoft.com/office/drawing/2012/chart" xmlns:c="http://schemas.openxmlformats.org/drawingml/2006/chart" xmlns="" id="{0BA3628A-DF69-8F4F-86D7-034A0FFEF989}"/>
              </a:ext>
            </a:extLst>
          </p:cNvPr>
          <p:cNvSpPr>
            <a:spLocks noGrp="1"/>
          </p:cNvSpPr>
          <p:nvPr>
            <p:ph idx="1"/>
          </p:nvPr>
        </p:nvSpPr>
        <p:spPr>
          <a:xfrm>
            <a:off x="144066" y="798944"/>
            <a:ext cx="2609768" cy="3781446"/>
          </a:xfrm>
          <a:ln>
            <a:solidFill>
              <a:srgbClr val="000000"/>
            </a:solidFill>
          </a:ln>
        </p:spPr>
        <p:txBody>
          <a:bodyPr/>
          <a:lstStyle/>
          <a:p>
            <a:pPr rtl="0">
              <a:buFont typeface="Arial" panose="020B0604020202020204" pitchFamily="34" charset="0"/>
              <a:buChar char="•"/>
            </a:pPr>
            <a:r>
              <a:rPr lang="fr-FR" sz="1200"/>
              <a:t>best path</a:t>
            </a:r>
          </a:p>
          <a:p>
            <a:pPr rtl="0">
              <a:buFont typeface="Arial" panose="020B0604020202020204" pitchFamily="34" charset="0"/>
              <a:buChar char="•"/>
            </a:pPr>
            <a:r>
              <a:rPr lang="fr-FR" sz="1200"/>
              <a:t>longest match</a:t>
            </a:r>
          </a:p>
          <a:p>
            <a:pPr rtl="0">
              <a:buFont typeface="Arial" panose="020B0604020202020204" pitchFamily="34" charset="0"/>
              <a:buChar char="•"/>
            </a:pPr>
            <a:r>
              <a:rPr lang="fr-FR" sz="1200"/>
              <a:t>prefix length</a:t>
            </a:r>
          </a:p>
          <a:p>
            <a:pPr rtl="0">
              <a:buFont typeface="Arial" panose="020B0604020202020204" pitchFamily="34" charset="0"/>
              <a:buChar char="•"/>
            </a:pPr>
            <a:r>
              <a:rPr lang="fr-FR" sz="1200"/>
              <a:t>next-hop router</a:t>
            </a:r>
          </a:p>
          <a:p>
            <a:pPr rtl="0">
              <a:buFont typeface="Arial" panose="020B0604020202020204" pitchFamily="34" charset="0"/>
              <a:buChar char="•"/>
            </a:pPr>
            <a:r>
              <a:rPr lang="fr-FR" sz="1200"/>
              <a:t>process switching</a:t>
            </a:r>
          </a:p>
          <a:p>
            <a:pPr rtl="0">
              <a:buFont typeface="Arial" panose="020B0604020202020204" pitchFamily="34" charset="0"/>
              <a:buChar char="•"/>
            </a:pPr>
            <a:r>
              <a:rPr lang="fr-FR" sz="1200"/>
              <a:t>fast switching</a:t>
            </a:r>
          </a:p>
          <a:p>
            <a:pPr rtl="0">
              <a:buFont typeface="Arial" panose="020B0604020202020204" pitchFamily="34" charset="0"/>
              <a:buChar char="•"/>
            </a:pPr>
            <a:r>
              <a:rPr lang="fr-FR" sz="1200"/>
              <a:t>Cisco Express Forwarding (CEF)</a:t>
            </a:r>
          </a:p>
          <a:p>
            <a:pPr rtl="0">
              <a:buFont typeface="Arial" panose="020B0604020202020204" pitchFamily="34" charset="0"/>
              <a:buChar char="•"/>
            </a:pPr>
            <a:r>
              <a:rPr lang="fr-FR" sz="1200"/>
              <a:t>route sources</a:t>
            </a:r>
          </a:p>
          <a:p>
            <a:pPr rtl="0">
              <a:buFont typeface="Arial" panose="020B0604020202020204" pitchFamily="34" charset="0"/>
              <a:buChar char="•"/>
            </a:pPr>
            <a:r>
              <a:rPr lang="fr-FR" sz="1200"/>
              <a:t>static routes</a:t>
            </a:r>
          </a:p>
          <a:p>
            <a:pPr rtl="0">
              <a:buFont typeface="Arial" panose="020B0604020202020204" pitchFamily="34" charset="0"/>
              <a:buChar char="•"/>
            </a:pPr>
            <a:r>
              <a:rPr lang="fr-FR" sz="1200"/>
              <a:t>dynamic routing protocols</a:t>
            </a:r>
          </a:p>
        </p:txBody>
      </p:sp>
      <p:sp>
        <p:nvSpPr>
          <p:cNvPr id="6" name="Content Placeholder 2">
            <a:extLst>
              <a:ext uri="{FF2B5EF4-FFF2-40B4-BE49-F238E27FC236}">
                <a16:creationId xmlns:a16="http://schemas.microsoft.com/office/drawing/2014/main" xmlns:c15="http://schemas.microsoft.com/office/drawing/2012/chart" xmlns:c="http://schemas.openxmlformats.org/drawingml/2006/chart" xmlns="" id="{B1627BFE-6B32-CC4C-95DE-D9696B38972C}"/>
              </a:ext>
            </a:extLst>
          </p:cNvPr>
          <p:cNvSpPr txBox="1">
            <a:spLocks/>
          </p:cNvSpPr>
          <p:nvPr/>
        </p:nvSpPr>
        <p:spPr bwMode="auto">
          <a:xfrm>
            <a:off x="2753834" y="798944"/>
            <a:ext cx="3327989" cy="3781446"/>
          </a:xfrm>
          <a:prstGeom prst="rect">
            <a:avLst/>
          </a:prstGeom>
          <a:noFill/>
          <a:ln w="12700">
            <a:solidFill>
              <a:srgbClr val="000000"/>
            </a:solidFill>
            <a:miter lim="800000"/>
            <a:headEnd/>
            <a:tailEnd/>
          </a:ln>
          <a:extLst>
            <a:ext uri="{909E8E84-426E-40DD-AFC4-6F175D3DCCD1}">
              <a14:hiddenFill xmlns:a14="http://schemas.microsoft.com/office/drawing/2010/main" xmlns:c15="http://schemas.microsoft.com/office/drawing/2012/chart" xmlns:c="http://schemas.openxmlformats.org/drawingml/2006/chart" xmlns="">
                <a:solidFill>
                  <a:srgbClr val="FFFFFF"/>
                </a:solidFill>
              </a14:hiddenFill>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rtl="0">
              <a:buFont typeface="Arial" panose="020B0604020202020204" pitchFamily="34" charset="0"/>
              <a:buChar char="•"/>
            </a:pPr>
            <a:r>
              <a:rPr lang="fr-FR" sz="1200"/>
              <a:t>ip route</a:t>
            </a:r>
          </a:p>
          <a:p>
            <a:pPr rtl="0">
              <a:buFont typeface="Arial" panose="020B0604020202020204" pitchFamily="34" charset="0"/>
              <a:buChar char="•"/>
            </a:pPr>
            <a:r>
              <a:rPr lang="fr-FR" sz="1200"/>
              <a:t>Default Route</a:t>
            </a:r>
          </a:p>
          <a:p>
            <a:pPr rtl="0">
              <a:buFont typeface="Arial" panose="020B0604020202020204" pitchFamily="34" charset="0"/>
              <a:buChar char="•"/>
            </a:pPr>
            <a:r>
              <a:rPr lang="fr-FR" sz="1200" b="1"/>
              <a:t>ip route 0.0.0.0 0.0.0.0 [ exit-if | next-hop-ip ]</a:t>
            </a:r>
          </a:p>
          <a:p>
            <a:pPr rtl="0">
              <a:buFont typeface="Arial" panose="020B0604020202020204" pitchFamily="34" charset="0"/>
              <a:buChar char="•"/>
            </a:pPr>
            <a:r>
              <a:rPr lang="fr-FR" sz="1200" b="1"/>
              <a:t>ipv6 route ::/0 [ exit-if | next-hop-ipv6 ]</a:t>
            </a:r>
          </a:p>
          <a:p>
            <a:pPr rtl="0">
              <a:buFont typeface="Arial" panose="020B0604020202020204" pitchFamily="34" charset="0"/>
              <a:buChar char="•"/>
            </a:pPr>
            <a:r>
              <a:rPr lang="fr-FR" sz="1200"/>
              <a:t> Administrative Distance</a:t>
            </a:r>
          </a:p>
          <a:p>
            <a:pPr rtl="0">
              <a:buFont typeface="Arial" panose="020B0604020202020204" pitchFamily="34" charset="0"/>
              <a:buChar char="•"/>
            </a:pPr>
            <a:r>
              <a:rPr lang="fr-FR" sz="1200"/>
              <a:t>RIPv2</a:t>
            </a:r>
          </a:p>
          <a:p>
            <a:pPr rtl="0">
              <a:buFont typeface="Arial" panose="020B0604020202020204" pitchFamily="34" charset="0"/>
              <a:buChar char="•"/>
            </a:pPr>
            <a:r>
              <a:rPr lang="fr-FR" sz="1200"/>
              <a:t>OSPFv2</a:t>
            </a:r>
          </a:p>
          <a:p>
            <a:pPr rtl="0">
              <a:buFont typeface="Arial" panose="020B0604020202020204" pitchFamily="34" charset="0"/>
              <a:buChar char="•"/>
            </a:pPr>
            <a:r>
              <a:rPr lang="fr-FR" sz="1200"/>
              <a:t>EIGRP</a:t>
            </a:r>
          </a:p>
          <a:p>
            <a:pPr rtl="0">
              <a:buFont typeface="Arial" panose="020B0604020202020204" pitchFamily="34" charset="0"/>
              <a:buChar char="•"/>
            </a:pPr>
            <a:r>
              <a:rPr lang="fr-FR" sz="1200"/>
              <a:t>EIGRP for IPv6</a:t>
            </a:r>
          </a:p>
          <a:p>
            <a:pPr rtl="0">
              <a:buFont typeface="Arial" panose="020B0604020202020204" pitchFamily="34" charset="0"/>
              <a:buChar char="•"/>
            </a:pPr>
            <a:r>
              <a:rPr lang="fr-FR" sz="1200"/>
              <a:t>OSPFv3</a:t>
            </a:r>
          </a:p>
          <a:p>
            <a:pPr rtl="0">
              <a:buFont typeface="Arial" panose="020B0604020202020204" pitchFamily="34" charset="0"/>
              <a:buChar char="•"/>
            </a:pPr>
            <a:r>
              <a:rPr lang="fr-FR" sz="1200"/>
              <a:t>IS-IS</a:t>
            </a:r>
          </a:p>
        </p:txBody>
      </p:sp>
      <p:sp>
        <p:nvSpPr>
          <p:cNvPr id="5" name="Content Placeholder 2">
            <a:extLst>
              <a:ext uri="{FF2B5EF4-FFF2-40B4-BE49-F238E27FC236}">
                <a16:creationId xmlns:a16="http://schemas.microsoft.com/office/drawing/2014/main" xmlns:c15="http://schemas.microsoft.com/office/drawing/2012/chart" xmlns:c="http://schemas.openxmlformats.org/drawingml/2006/chart" xmlns="" id="{7962729B-3E39-2A4E-915D-C2189FE9D54D}"/>
              </a:ext>
            </a:extLst>
          </p:cNvPr>
          <p:cNvSpPr txBox="1">
            <a:spLocks/>
          </p:cNvSpPr>
          <p:nvPr/>
        </p:nvSpPr>
        <p:spPr bwMode="auto">
          <a:xfrm>
            <a:off x="6081823" y="798944"/>
            <a:ext cx="2739824" cy="3781446"/>
          </a:xfrm>
          <a:prstGeom prst="rect">
            <a:avLst/>
          </a:prstGeom>
          <a:noFill/>
          <a:ln w="12700">
            <a:solidFill>
              <a:srgbClr val="000000"/>
            </a:solidFill>
            <a:miter lim="800000"/>
            <a:headEnd/>
            <a:tailEnd/>
          </a:ln>
          <a:extLst>
            <a:ext uri="{909E8E84-426E-40DD-AFC4-6F175D3DCCD1}">
              <a14:hiddenFill xmlns:a14="http://schemas.microsoft.com/office/drawing/2010/main" xmlns:c15="http://schemas.microsoft.com/office/drawing/2012/chart" xmlns:c="http://schemas.openxmlformats.org/drawingml/2006/chart" xmlns="">
                <a:solidFill>
                  <a:srgbClr val="FFFFFF"/>
                </a:solidFill>
              </a14:hiddenFill>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rtl="0">
              <a:buFont typeface="Arial" panose="020B0604020202020204" pitchFamily="34" charset="0"/>
              <a:buChar char="•"/>
            </a:pPr>
            <a:r>
              <a:rPr lang="fr-FR" sz="1200"/>
              <a:t>IS-IS for IPv6</a:t>
            </a:r>
          </a:p>
          <a:p>
            <a:pPr rtl="0">
              <a:buFont typeface="Arial" panose="020B0604020202020204" pitchFamily="34" charset="0"/>
              <a:buChar char="•"/>
            </a:pPr>
            <a:r>
              <a:rPr lang="fr-FR" sz="1200"/>
              <a:t>BGP</a:t>
            </a:r>
          </a:p>
          <a:p>
            <a:pPr rtl="0">
              <a:buFont typeface="Arial" panose="020B0604020202020204" pitchFamily="34" charset="0"/>
              <a:buChar char="•"/>
            </a:pPr>
            <a:r>
              <a:rPr lang="fr-FR" sz="1200"/>
              <a:t>BGP-MP</a:t>
            </a:r>
          </a:p>
          <a:p>
            <a:pPr rtl="0">
              <a:buFont typeface="Arial" panose="020B0604020202020204" pitchFamily="34" charset="0"/>
              <a:buChar char="•"/>
            </a:pPr>
            <a:r>
              <a:rPr lang="fr-FR" sz="1200"/>
              <a:t>EGP</a:t>
            </a:r>
          </a:p>
          <a:p>
            <a:pPr rtl="0">
              <a:buFont typeface="Arial" panose="020B0604020202020204" pitchFamily="34" charset="0"/>
              <a:buChar char="•"/>
            </a:pPr>
            <a:r>
              <a:rPr lang="fr-FR" sz="1200"/>
              <a:t>load balancing</a:t>
            </a:r>
          </a:p>
          <a:p>
            <a:pPr rtl="0">
              <a:buFont typeface="Arial" panose="020B0604020202020204" pitchFamily="34" charset="0"/>
              <a:buChar char="•"/>
            </a:pPr>
            <a:r>
              <a:rPr lang="fr-FR" sz="1200"/>
              <a:t>equal-cost load balancing</a:t>
            </a:r>
          </a:p>
          <a:p>
            <a:pPr rtl="0">
              <a:buFont typeface="Arial" panose="020B0604020202020204" pitchFamily="34" charset="0"/>
              <a:buChar char="•"/>
            </a:pPr>
            <a:r>
              <a:rPr lang="fr-FR" sz="1200"/>
              <a:t>unequal-cost load balancing</a:t>
            </a:r>
          </a:p>
        </p:txBody>
      </p:sp>
    </p:spTree>
    <p:custDataLst>
      <p:tags r:id="rId1"/>
    </p:custDataLst>
    <p:extLst>
      <p:ext uri="{BB962C8B-B14F-4D97-AF65-F5344CB8AC3E}">
        <p14:creationId xmlns:p14="http://schemas.microsoft.com/office/powerpoint/2010/main" xmlns:c15="http://schemas.microsoft.com/office/drawing/2012/chart" xmlns:c="http://schemas.openxmlformats.org/drawingml/2006/chart" xmlns="" val="3271745509"/>
      </p:ext>
    </p:extLst>
  </p:cSld>
  <p:clrMapOvr>
    <a:masterClrMapping/>
  </p:clrMapOvr>
  <p:transition spd="slow">
    <p:wip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xmlns:c15="http://schemas.microsoft.com/office/drawing/2012/chart" xmlns:c="http://schemas.openxmlformats.org/drawingml/2006/chart" xmlns="" val="4190828277"/>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fr-FR"/>
              <a:t>Module 14: Best Practices</a:t>
            </a:r>
          </a:p>
        </p:txBody>
      </p:sp>
      <p:sp>
        <p:nvSpPr>
          <p:cNvPr id="11266" name="Rectangle 34"/>
          <p:cNvSpPr>
            <a:spLocks noGrp="1" noChangeArrowheads="1"/>
          </p:cNvSpPr>
          <p:nvPr>
            <p:ph idx="1"/>
          </p:nvPr>
        </p:nvSpPr>
        <p:spPr>
          <a:xfrm>
            <a:off x="145357" y="684644"/>
            <a:ext cx="8853286" cy="4155319"/>
          </a:xfrm>
        </p:spPr>
        <p:txBody>
          <a:bodyPr/>
          <a:lstStyle/>
          <a:p>
            <a:pPr marL="0" indent="0" rtl="0">
              <a:lnSpc>
                <a:spcPct val="85000"/>
              </a:lnSpc>
              <a:spcBef>
                <a:spcPct val="30000"/>
              </a:spcBef>
              <a:buNone/>
            </a:pPr>
            <a:r>
              <a:rPr lang="fr-FR"/>
              <a:t>Prior to teaching Module 14, the instructor should:</a:t>
            </a:r>
          </a:p>
          <a:p>
            <a:pPr rtl="0">
              <a:lnSpc>
                <a:spcPct val="85000"/>
              </a:lnSpc>
              <a:spcBef>
                <a:spcPct val="30000"/>
              </a:spcBef>
              <a:buFont typeface="Arial" panose="020B0604020202020204" pitchFamily="34" charset="0"/>
              <a:buChar char="•"/>
            </a:pPr>
            <a:r>
              <a:rPr lang="fr-FR" sz="1600"/>
              <a:t>Review the activities and assessments for this module.</a:t>
            </a:r>
          </a:p>
          <a:p>
            <a:pPr rtl="0">
              <a:lnSpc>
                <a:spcPct val="85000"/>
              </a:lnSpc>
              <a:spcBef>
                <a:spcPct val="30000"/>
              </a:spcBef>
              <a:buFont typeface="Arial" panose="020B0604020202020204" pitchFamily="34" charset="0"/>
              <a:buChar char="•"/>
            </a:pPr>
            <a:r>
              <a:rPr lang="fr-FR" sz="1600"/>
              <a:t>Try to include as many questions as possible to keep students engaged during classroom presentation.</a:t>
            </a:r>
          </a:p>
          <a:p>
            <a:pPr marL="0" indent="0" rtl="0">
              <a:lnSpc>
                <a:spcPct val="85000"/>
              </a:lnSpc>
              <a:spcBef>
                <a:spcPct val="30000"/>
              </a:spcBef>
              <a:buNone/>
            </a:pPr>
            <a:r>
              <a:rPr lang="fr-FR" sz="1400"/>
              <a:t>Topic 14.1</a:t>
            </a:r>
          </a:p>
          <a:p>
            <a:pPr lvl="1" rtl="0">
              <a:lnSpc>
                <a:spcPct val="85000"/>
              </a:lnSpc>
              <a:spcBef>
                <a:spcPct val="30000"/>
              </a:spcBef>
            </a:pPr>
            <a:r>
              <a:rPr lang="fr-FR"/>
              <a:t>Ask the students or have a class discussion</a:t>
            </a:r>
          </a:p>
          <a:p>
            <a:pPr lvl="2" rtl="0">
              <a:lnSpc>
                <a:spcPct val="85000"/>
              </a:lnSpc>
              <a:spcBef>
                <a:spcPct val="30000"/>
              </a:spcBef>
            </a:pPr>
            <a:r>
              <a:rPr lang="fr-FR" sz="1400"/>
              <a:t>How might we use the longest-match rules to our advantage and reduce the routing table size?</a:t>
            </a:r>
          </a:p>
          <a:p>
            <a:pPr lvl="2" rtl="0">
              <a:lnSpc>
                <a:spcPct val="85000"/>
              </a:lnSpc>
              <a:spcBef>
                <a:spcPct val="30000"/>
              </a:spcBef>
            </a:pPr>
            <a:r>
              <a:rPr lang="fr-FR" sz="1400"/>
              <a:t>Why do you think directly-connected networks are added to the routing table first?</a:t>
            </a:r>
          </a:p>
          <a:p>
            <a:pPr marL="0" indent="0" rtl="0">
              <a:lnSpc>
                <a:spcPct val="85000"/>
              </a:lnSpc>
              <a:spcBef>
                <a:spcPct val="30000"/>
              </a:spcBef>
              <a:buNone/>
            </a:pPr>
            <a:r>
              <a:rPr lang="fr-FR" sz="1400"/>
              <a:t>Topic 14.2</a:t>
            </a:r>
          </a:p>
          <a:p>
            <a:pPr lvl="1" rtl="0">
              <a:lnSpc>
                <a:spcPct val="85000"/>
              </a:lnSpc>
              <a:spcBef>
                <a:spcPct val="30000"/>
              </a:spcBef>
            </a:pPr>
            <a:r>
              <a:rPr lang="fr-FR"/>
              <a:t>Ask the students or have a class discussion</a:t>
            </a:r>
          </a:p>
          <a:p>
            <a:pPr lvl="2" rtl="0">
              <a:lnSpc>
                <a:spcPct val="85000"/>
              </a:lnSpc>
              <a:spcBef>
                <a:spcPct val="30000"/>
              </a:spcBef>
            </a:pPr>
            <a:r>
              <a:rPr lang="fr-FR" sz="1400"/>
              <a:t>What in the packet/frame must change every time a packet moves through a router?</a:t>
            </a:r>
          </a:p>
          <a:p>
            <a:pPr lvl="2" rtl="0">
              <a:lnSpc>
                <a:spcPct val="85000"/>
              </a:lnSpc>
              <a:spcBef>
                <a:spcPct val="30000"/>
              </a:spcBef>
            </a:pPr>
            <a:r>
              <a:rPr lang="fr-FR" sz="1400"/>
              <a:t>What is the router’s primary responsibility in the packet forwarding process?</a:t>
            </a:r>
          </a:p>
          <a:p>
            <a:pPr lvl="1">
              <a:lnSpc>
                <a:spcPct val="85000"/>
              </a:lnSpc>
              <a:spcBef>
                <a:spcPct val="30000"/>
              </a:spcBef>
            </a:pPr>
            <a:endParaRPr lang="en-US" dirty="0"/>
          </a:p>
          <a:p>
            <a:pPr lvl="1">
              <a:lnSpc>
                <a:spcPct val="85000"/>
              </a:lnSpc>
              <a:spcBef>
                <a:spcPct val="30000"/>
              </a:spcBef>
            </a:pPr>
            <a:endParaRPr lang="en-US" dirty="0"/>
          </a:p>
          <a:p>
            <a:pPr lvl="1">
              <a:lnSpc>
                <a:spcPct val="85000"/>
              </a:lnSpc>
              <a:spcBef>
                <a:spcPct val="30000"/>
              </a:spcBef>
            </a:pPr>
            <a:endParaRPr lang="en-US" dirty="0"/>
          </a:p>
          <a:p>
            <a:pPr eaLnBrk="1" hangingPunct="1">
              <a:lnSpc>
                <a:spcPct val="85000"/>
              </a:lnSpc>
              <a:spcBef>
                <a:spcPct val="30000"/>
              </a:spcBef>
            </a:pPr>
            <a:endParaRPr lang="en-US" dirty="0"/>
          </a:p>
          <a:p>
            <a:pPr marL="630238" lvl="2" indent="-214313">
              <a:buFont typeface="Arial" panose="020B0604020202020204" pitchFamily="34" charset="0"/>
              <a:buChar char="•"/>
            </a:pPr>
            <a:endParaRPr lang="en-US" sz="1200" dirty="0"/>
          </a:p>
          <a:p>
            <a:pPr marL="630238" lvl="2" indent="-214313">
              <a:buFont typeface="Arial" panose="020B0604020202020204" pitchFamily="34" charset="0"/>
              <a:buChar char="•"/>
            </a:pPr>
            <a:endParaRPr lang="en-US" sz="1500" dirty="0"/>
          </a:p>
          <a:p>
            <a:pPr eaLnBrk="1" hangingPunct="1">
              <a:lnSpc>
                <a:spcPct val="85000"/>
              </a:lnSpc>
              <a:spcBef>
                <a:spcPct val="30000"/>
              </a:spcBef>
            </a:pPr>
            <a:endParaRPr lang="en-US" b="1" dirty="0">
              <a:solidFill>
                <a:srgbClr val="FF0000"/>
              </a:solidFill>
            </a:endParaRPr>
          </a:p>
          <a:p>
            <a:pPr eaLnBrk="1" hangingPunct="1">
              <a:lnSpc>
                <a:spcPct val="85000"/>
              </a:lnSpc>
              <a:spcBef>
                <a:spcPct val="30000"/>
              </a:spcBef>
            </a:pPr>
            <a:endParaRPr lang="en-US" dirty="0"/>
          </a:p>
        </p:txBody>
      </p:sp>
    </p:spTree>
    <p:custDataLst>
      <p:tags r:id="rId1"/>
    </p:custDataLst>
    <p:extLst>
      <p:ext uri="{BB962C8B-B14F-4D97-AF65-F5344CB8AC3E}">
        <p14:creationId xmlns:p14="http://schemas.microsoft.com/office/powerpoint/2010/main" xmlns:c15="http://schemas.microsoft.com/office/drawing/2012/chart" xmlns:c="http://schemas.openxmlformats.org/drawingml/2006/chart" xmlns="" val="2109317603"/>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fr-FR"/>
              <a:t>Module 14: Best Practices (Cont.)</a:t>
            </a:r>
          </a:p>
        </p:txBody>
      </p:sp>
      <p:sp>
        <p:nvSpPr>
          <p:cNvPr id="11266" name="Rectangle 34"/>
          <p:cNvSpPr>
            <a:spLocks noGrp="1" noChangeArrowheads="1"/>
          </p:cNvSpPr>
          <p:nvPr>
            <p:ph idx="1"/>
          </p:nvPr>
        </p:nvSpPr>
        <p:spPr>
          <a:xfrm>
            <a:off x="145357" y="684644"/>
            <a:ext cx="8853286" cy="4155319"/>
          </a:xfrm>
        </p:spPr>
        <p:txBody>
          <a:bodyPr/>
          <a:lstStyle/>
          <a:p>
            <a:pPr marL="0" indent="0" rtl="0" eaLnBrk="1" hangingPunct="1">
              <a:lnSpc>
                <a:spcPct val="85000"/>
              </a:lnSpc>
              <a:spcBef>
                <a:spcPct val="30000"/>
              </a:spcBef>
              <a:buNone/>
            </a:pPr>
            <a:r>
              <a:rPr lang="fr-FR" sz="1600"/>
              <a:t>Topic 14.3</a:t>
            </a:r>
          </a:p>
          <a:p>
            <a:pPr lvl="1" rtl="0">
              <a:lnSpc>
                <a:spcPct val="85000"/>
              </a:lnSpc>
              <a:spcBef>
                <a:spcPct val="30000"/>
              </a:spcBef>
            </a:pPr>
            <a:r>
              <a:rPr lang="fr-FR" sz="1600"/>
              <a:t>Ask the students or have a class discussion</a:t>
            </a:r>
          </a:p>
          <a:p>
            <a:pPr lvl="2" rtl="0">
              <a:lnSpc>
                <a:spcPct val="85000"/>
              </a:lnSpc>
              <a:spcBef>
                <a:spcPct val="30000"/>
              </a:spcBef>
            </a:pPr>
            <a:r>
              <a:rPr lang="fr-FR" sz="1600"/>
              <a:t>What is the difference in the information the show interface and show ip interface commands give you?</a:t>
            </a:r>
          </a:p>
          <a:p>
            <a:pPr marL="0" indent="0" rtl="0">
              <a:lnSpc>
                <a:spcPct val="85000"/>
              </a:lnSpc>
              <a:spcBef>
                <a:spcPct val="30000"/>
              </a:spcBef>
              <a:buNone/>
            </a:pPr>
            <a:r>
              <a:rPr lang="fr-FR" sz="1600"/>
              <a:t>Topic 14.4</a:t>
            </a:r>
          </a:p>
          <a:p>
            <a:pPr lvl="1" rtl="0">
              <a:lnSpc>
                <a:spcPct val="85000"/>
              </a:lnSpc>
              <a:spcBef>
                <a:spcPct val="30000"/>
              </a:spcBef>
            </a:pPr>
            <a:r>
              <a:rPr lang="fr-FR" sz="1600"/>
              <a:t>Ask the students or have a class discussion</a:t>
            </a:r>
          </a:p>
          <a:p>
            <a:pPr lvl="2" rtl="0">
              <a:lnSpc>
                <a:spcPct val="85000"/>
              </a:lnSpc>
              <a:spcBef>
                <a:spcPct val="30000"/>
              </a:spcBef>
            </a:pPr>
            <a:r>
              <a:rPr lang="fr-FR" sz="1600"/>
              <a:t>Ask the students for their own analogy of what Administrative Distance is.</a:t>
            </a:r>
          </a:p>
          <a:p>
            <a:pPr lvl="2" rtl="0">
              <a:lnSpc>
                <a:spcPct val="85000"/>
              </a:lnSpc>
              <a:spcBef>
                <a:spcPct val="30000"/>
              </a:spcBef>
            </a:pPr>
            <a:r>
              <a:rPr lang="fr-FR" sz="1600"/>
              <a:t>Have the students explain the /0 designation for a default route in their own words.</a:t>
            </a:r>
          </a:p>
          <a:p>
            <a:pPr marL="0" indent="0" rtl="0">
              <a:lnSpc>
                <a:spcPct val="85000"/>
              </a:lnSpc>
              <a:spcBef>
                <a:spcPct val="30000"/>
              </a:spcBef>
              <a:buNone/>
            </a:pPr>
            <a:r>
              <a:rPr lang="fr-FR" sz="1600"/>
              <a:t>Topic 14.5</a:t>
            </a:r>
          </a:p>
          <a:p>
            <a:pPr lvl="1" rtl="0">
              <a:lnSpc>
                <a:spcPct val="85000"/>
              </a:lnSpc>
              <a:spcBef>
                <a:spcPct val="30000"/>
              </a:spcBef>
            </a:pPr>
            <a:r>
              <a:rPr lang="fr-FR" sz="1600"/>
              <a:t>Ask the students or have a class discussion</a:t>
            </a:r>
          </a:p>
          <a:p>
            <a:pPr lvl="2" rtl="0">
              <a:lnSpc>
                <a:spcPct val="85000"/>
              </a:lnSpc>
              <a:spcBef>
                <a:spcPct val="30000"/>
              </a:spcBef>
            </a:pPr>
            <a:r>
              <a:rPr lang="fr-FR" sz="1600"/>
              <a:t>Routing protocols are generally categorized as IGP or EGP. What’s the difference?</a:t>
            </a:r>
          </a:p>
          <a:p>
            <a:pPr lvl="2" rtl="0">
              <a:lnSpc>
                <a:spcPct val="85000"/>
              </a:lnSpc>
              <a:spcBef>
                <a:spcPct val="30000"/>
              </a:spcBef>
            </a:pPr>
            <a:r>
              <a:rPr lang="fr-FR" sz="1600"/>
              <a:t>Have the students explain remote network discovery in their own words.</a:t>
            </a:r>
          </a:p>
          <a:p>
            <a:pPr marL="630238" lvl="2" indent="-214313">
              <a:buFont typeface="Arial" panose="020B0604020202020204" pitchFamily="34" charset="0"/>
              <a:buChar char="•"/>
            </a:pPr>
            <a:endParaRPr lang="en-US" sz="1600" dirty="0"/>
          </a:p>
          <a:p>
            <a:pPr marL="630238" lvl="2" indent="-214313">
              <a:buFont typeface="Arial" panose="020B0604020202020204" pitchFamily="34" charset="0"/>
              <a:buChar char="•"/>
            </a:pPr>
            <a:endParaRPr lang="en-US" sz="1600" dirty="0"/>
          </a:p>
          <a:p>
            <a:pPr eaLnBrk="1" hangingPunct="1">
              <a:lnSpc>
                <a:spcPct val="85000"/>
              </a:lnSpc>
              <a:spcBef>
                <a:spcPct val="30000"/>
              </a:spcBef>
            </a:pPr>
            <a:endParaRPr lang="en-US" sz="1600" b="1" dirty="0">
              <a:solidFill>
                <a:srgbClr val="FF0000"/>
              </a:solidFill>
            </a:endParaRPr>
          </a:p>
          <a:p>
            <a:pPr eaLnBrk="1" hangingPunct="1">
              <a:lnSpc>
                <a:spcPct val="85000"/>
              </a:lnSpc>
              <a:spcBef>
                <a:spcPct val="30000"/>
              </a:spcBef>
            </a:pPr>
            <a:endParaRPr lang="en-US" sz="1600" dirty="0"/>
          </a:p>
        </p:txBody>
      </p:sp>
    </p:spTree>
    <p:custDataLst>
      <p:tags r:id="rId1"/>
    </p:custDataLst>
    <p:extLst>
      <p:ext uri="{BB962C8B-B14F-4D97-AF65-F5344CB8AC3E}">
        <p14:creationId xmlns:p14="http://schemas.microsoft.com/office/powerpoint/2010/main" xmlns:c15="http://schemas.microsoft.com/office/drawing/2012/chart" xmlns:c="http://schemas.openxmlformats.org/drawingml/2006/chart" xmlns="" val="1129576059"/>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469496" y="3809526"/>
            <a:ext cx="4102504" cy="902174"/>
          </a:xfrm>
        </p:spPr>
        <p:txBody>
          <a:bodyPr/>
          <a:lstStyle/>
          <a:p>
            <a:pPr rtl="0">
              <a:spcBef>
                <a:spcPts val="0"/>
              </a:spcBef>
            </a:pPr>
            <a:r>
              <a:rPr lang="fr-FR">
                <a:solidFill>
                  <a:schemeClr val="accent5">
                    <a:lumMod val="40000"/>
                    <a:lumOff val="60000"/>
                  </a:schemeClr>
                </a:solidFill>
              </a:rPr>
              <a:t>Notions de base sur la commutation, le routage et le sans fil v7.0</a:t>
            </a:r>
          </a:p>
          <a:p>
            <a:pPr rtl="0">
              <a:spcBef>
                <a:spcPts val="0"/>
              </a:spcBef>
            </a:pPr>
            <a:r>
              <a:rPr lang="fr-FR">
                <a:solidFill>
                  <a:schemeClr val="accent5">
                    <a:lumMod val="40000"/>
                    <a:lumOff val="60000"/>
                  </a:schemeClr>
                </a:solidFill>
              </a:rPr>
              <a:t>(SRWE)</a:t>
            </a:r>
          </a:p>
          <a:p>
            <a:endParaRPr lang="en-US" dirty="0"/>
          </a:p>
        </p:txBody>
      </p:sp>
      <p:sp>
        <p:nvSpPr>
          <p:cNvPr id="6" name="Title 5"/>
          <p:cNvSpPr>
            <a:spLocks noGrp="1"/>
          </p:cNvSpPr>
          <p:nvPr>
            <p:ph type="ctrTitle"/>
          </p:nvPr>
        </p:nvSpPr>
        <p:spPr>
          <a:xfrm>
            <a:off x="469497" y="2316480"/>
            <a:ext cx="6672708" cy="1080143"/>
          </a:xfrm>
        </p:spPr>
        <p:txBody>
          <a:bodyPr/>
          <a:lstStyle/>
          <a:p>
            <a:pPr rtl="0"/>
            <a:r>
              <a:rPr lang="fr-FR">
                <a:solidFill>
                  <a:schemeClr val="accent5">
                    <a:lumMod val="40000"/>
                    <a:lumOff val="60000"/>
                  </a:schemeClr>
                </a:solidFill>
              </a:rPr>
              <a:t>Module 14: Concepts de routage</a:t>
            </a:r>
          </a:p>
        </p:txBody>
      </p:sp>
    </p:spTree>
    <p:custDataLst>
      <p:tags r:id="rId1"/>
    </p:custDataLst>
    <p:extLst>
      <p:ext uri="{BB962C8B-B14F-4D97-AF65-F5344CB8AC3E}">
        <p14:creationId xmlns:p14="http://schemas.microsoft.com/office/powerpoint/2010/main" xmlns:c15="http://schemas.microsoft.com/office/drawing/2012/chart" xmlns:c="http://schemas.openxmlformats.org/drawingml/2006/chart" xmlns="" val="1989389863"/>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6112</TotalTime>
  <Words>6988</Words>
  <Application>Microsoft Office PowerPoint</Application>
  <PresentationFormat>On-screen Show (16:9)</PresentationFormat>
  <Paragraphs>826</Paragraphs>
  <Slides>65</Slides>
  <Notes>63</Notes>
  <HiddenSlides>8</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Default Theme</vt:lpstr>
      <vt:lpstr>Module 14: Concepts de routage</vt:lpstr>
      <vt:lpstr>Instructor Materials – Module 14 Planning Guide</vt:lpstr>
      <vt:lpstr>What to Expect in this Module</vt:lpstr>
      <vt:lpstr>What to Expect in this Module (Cont.)</vt:lpstr>
      <vt:lpstr>Check Your Understanding</vt:lpstr>
      <vt:lpstr>Module 14: Activities</vt:lpstr>
      <vt:lpstr>Module 14: Best Practices</vt:lpstr>
      <vt:lpstr>Module 14: Best Practices (Cont.)</vt:lpstr>
      <vt:lpstr>Module 14: Concepts de routage</vt:lpstr>
      <vt:lpstr>Objectifs de ce module</vt:lpstr>
      <vt:lpstr>14.1 Détermination du chemin</vt:lpstr>
      <vt:lpstr>Détermination du chemin Deux fonctions d'un routeur</vt:lpstr>
      <vt:lpstr>Détermination du chemin Exemple de fonctions de routeur</vt:lpstr>
      <vt:lpstr> Détermination du chemin Le meilleur chemin équivaut à la plus longue correspondance</vt:lpstr>
      <vt:lpstr>Détermination du chemin Exemple de la plus longue correspondance IPv4</vt:lpstr>
      <vt:lpstr>Détermination du chemin Exemple de la plus longue correspondance IPv6</vt:lpstr>
      <vt:lpstr>Détermination du chemin Création de la table de routage</vt:lpstr>
      <vt:lpstr>14.2 Transmission de paquets</vt:lpstr>
      <vt:lpstr>Transmission de paquets Processus de décision sur la transmission des paquets</vt:lpstr>
      <vt:lpstr>Transmission de paquets Processus de décision sur la transmission de paquets</vt:lpstr>
      <vt:lpstr>Transmission de paquets Processus de décision sur la transmission de paquets</vt:lpstr>
      <vt:lpstr> Transmission de paquets Processus de décision sur la transmission de paquets (suite)</vt:lpstr>
      <vt:lpstr>Transmission de paquets Transmission de paquets de bout en bout</vt:lpstr>
      <vt:lpstr>Transmission de paquets Mécanismes de transmission de paquets</vt:lpstr>
      <vt:lpstr>Transmission de paquets Mécanismes de transmission de paquets (suite) </vt:lpstr>
      <vt:lpstr>Transmission de paquets Mécanismes de transmission de paquets (suite) </vt:lpstr>
      <vt:lpstr>Transmission de paquets Mécanismes de transmission de paquets (suite) </vt:lpstr>
      <vt:lpstr>14.3 Révision de la configuration de base du routeur</vt:lpstr>
      <vt:lpstr>Révision de la configuration de base du routeur Topologie</vt:lpstr>
      <vt:lpstr>Révision de la configuration de base du routeur Commandes de configuration</vt:lpstr>
      <vt:lpstr>Révision de la configuration de base du routeur Commandes de vérification</vt:lpstr>
      <vt:lpstr>Révision de la configuration de base du routeur Sortie de la commande de filtrage</vt:lpstr>
      <vt:lpstr> Révision de la configuration de base du routeur Packet Tracer - Révision de la configuration de base du routeur</vt:lpstr>
      <vt:lpstr>14.4 Table de routage IP</vt:lpstr>
      <vt:lpstr>Table de routage IP Sources de routage</vt:lpstr>
      <vt:lpstr>Table de routage IP Principes de la table de routage</vt:lpstr>
      <vt:lpstr>Table de routage IP Entrées de la table de routage</vt:lpstr>
      <vt:lpstr>Table de routage IP Réseaux directement connectés</vt:lpstr>
      <vt:lpstr>Table de routage IP Routes statiques</vt:lpstr>
      <vt:lpstr>Table de routage IP Routes statiques dans la table de routage IP</vt:lpstr>
      <vt:lpstr>Table de routage IP Protocoles de routage dynamique</vt:lpstr>
      <vt:lpstr>Table de routage IP Routes dynamiques dans la table de routage</vt:lpstr>
      <vt:lpstr>Table de routage IP Route par défaut</vt:lpstr>
      <vt:lpstr>Table de routage IP Structure d'une table de routage IPv4</vt:lpstr>
      <vt:lpstr>Table de routage IP Structure d'une table de routage IPv4</vt:lpstr>
      <vt:lpstr>Table de routage IP Structure d'une table de routage IPv6</vt:lpstr>
      <vt:lpstr>Table de routage IP Distance administrative</vt:lpstr>
      <vt:lpstr>Table de routage IP Distance administrative (suite)</vt:lpstr>
      <vt:lpstr>14.5 Routage statique et dynamique</vt:lpstr>
      <vt:lpstr>Routage statique et dynamique Statique ou dynamique?</vt:lpstr>
      <vt:lpstr>Routage statique et dynamique Statique ou dynamique? (Suite)</vt:lpstr>
      <vt:lpstr>Routage statique et dynamique Statique ou dynamique? (Suite)</vt:lpstr>
      <vt:lpstr>Routage statique et dynamique Évolution du routage dynamique</vt:lpstr>
      <vt:lpstr>Routage statique et dynamique Évolution du routage dynamique (suite)</vt:lpstr>
      <vt:lpstr>Routage statique et dynamique Concepts de protocole de routage dynamique</vt:lpstr>
      <vt:lpstr>Routage statique et dynamique Concepts de protocole de routage dynamique (suite)</vt:lpstr>
      <vt:lpstr>Routage statique et dynamique Meilleur chemin</vt:lpstr>
      <vt:lpstr>Routage statique et dynamique Équilibrage des charges</vt:lpstr>
      <vt:lpstr>14.6 Module pratique et questionnaire</vt:lpstr>
      <vt:lpstr>Module pratique et questionnaire Qu'est-ce que j'ai appris dans ce module?</vt:lpstr>
      <vt:lpstr>Module pratique et questionnaire Qu'est-ce que j'ai appris dans ce module? (Suite)</vt:lpstr>
      <vt:lpstr>Module pratique et questionnaire Qu'est-ce que j'ai appris dans ce module? (Suite)</vt:lpstr>
      <vt:lpstr>Module pratique et questionnaire Qu'est-ce que j'ai appris dans ce module? (Suite)</vt:lpstr>
      <vt:lpstr>Module 14: Routing Concepts New Terms and Commands</vt:lpstr>
      <vt:lpstr>Slide 65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Dawlat</cp:lastModifiedBy>
  <cp:revision>357</cp:revision>
  <dcterms:created xsi:type="dcterms:W3CDTF">2019-10-18T06:21:22Z</dcterms:created>
  <dcterms:modified xsi:type="dcterms:W3CDTF">2020-08-07T13:54:21Z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